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2"/>
  </p:notesMasterIdLst>
  <p:sldIdLst>
    <p:sldId id="256" r:id="rId5"/>
    <p:sldId id="286" r:id="rId6"/>
    <p:sldId id="287"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88" r:id="rId20"/>
    <p:sldId id="283" r:id="rId21"/>
    <p:sldId id="270" r:id="rId22"/>
    <p:sldId id="271" r:id="rId23"/>
    <p:sldId id="272" r:id="rId24"/>
    <p:sldId id="273" r:id="rId25"/>
    <p:sldId id="274" r:id="rId26"/>
    <p:sldId id="275" r:id="rId27"/>
    <p:sldId id="277" r:id="rId28"/>
    <p:sldId id="289" r:id="rId29"/>
    <p:sldId id="290" r:id="rId30"/>
    <p:sldId id="285"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4" autoAdjust="0"/>
    <p:restoredTop sz="94664" autoAdjust="0"/>
  </p:normalViewPr>
  <p:slideViewPr>
    <p:cSldViewPr snapToGrid="0">
      <p:cViewPr>
        <p:scale>
          <a:sx n="65" d="100"/>
          <a:sy n="65" d="100"/>
        </p:scale>
        <p:origin x="1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8AAE5-3E1A-4E9D-91D4-10F0B43B1D2F}" type="datetimeFigureOut">
              <a:rPr lang="en-US" smtClean="0"/>
              <a:t>10/22/2022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DA0E9-6EDE-42BB-885F-1200A931C676}" type="slidenum">
              <a:rPr lang="en-US" smtClean="0"/>
              <a:t>‹#›</a:t>
            </a:fld>
            <a:endParaRPr lang="en-US"/>
          </a:p>
        </p:txBody>
      </p:sp>
    </p:spTree>
    <p:extLst>
      <p:ext uri="{BB962C8B-B14F-4D97-AF65-F5344CB8AC3E}">
        <p14:creationId xmlns:p14="http://schemas.microsoft.com/office/powerpoint/2010/main" val="918944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meters for bicycles measure pedal force/torque, multiply it by pedal speed to get rider power. They measure force using strain gauges, which are small wires placed on the cranks. The wires change length by a tiny amount when the crank arm bends. A circuit measures this tiny change in resistance.</a:t>
            </a:r>
            <a:endParaRPr lang="en-US" dirty="0"/>
          </a:p>
        </p:txBody>
      </p:sp>
      <p:sp>
        <p:nvSpPr>
          <p:cNvPr id="4" name="Slide Number Placeholder 3"/>
          <p:cNvSpPr>
            <a:spLocks noGrp="1"/>
          </p:cNvSpPr>
          <p:nvPr>
            <p:ph type="sldNum" sz="quarter" idx="10"/>
          </p:nvPr>
        </p:nvSpPr>
        <p:spPr/>
        <p:txBody>
          <a:bodyPr/>
          <a:lstStyle/>
          <a:p>
            <a:fld id="{ED3DA0E9-6EDE-42BB-885F-1200A931C676}" type="slidenum">
              <a:rPr lang="en-US" smtClean="0"/>
              <a:t>3</a:t>
            </a:fld>
            <a:endParaRPr lang="en-US"/>
          </a:p>
        </p:txBody>
      </p:sp>
    </p:spTree>
    <p:extLst>
      <p:ext uri="{BB962C8B-B14F-4D97-AF65-F5344CB8AC3E}">
        <p14:creationId xmlns:p14="http://schemas.microsoft.com/office/powerpoint/2010/main" val="1894417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 right is for temperature compensation</a:t>
            </a:r>
          </a:p>
          <a:p>
            <a:r>
              <a:rPr lang="en-US" dirty="0"/>
              <a:t>Hi Z VM is a high internal impedance volt meter.</a:t>
            </a:r>
          </a:p>
        </p:txBody>
      </p:sp>
      <p:sp>
        <p:nvSpPr>
          <p:cNvPr id="4" name="Slide Number Placeholder 3"/>
          <p:cNvSpPr>
            <a:spLocks noGrp="1"/>
          </p:cNvSpPr>
          <p:nvPr>
            <p:ph type="sldNum" sz="quarter" idx="10"/>
          </p:nvPr>
        </p:nvSpPr>
        <p:spPr/>
        <p:txBody>
          <a:bodyPr/>
          <a:lstStyle/>
          <a:p>
            <a:fld id="{8E8E0FFC-363E-3745-9903-360FBB36F5C1}" type="slidenum">
              <a:rPr lang="en-US" smtClean="0"/>
              <a:t>13</a:t>
            </a:fld>
            <a:endParaRPr lang="en-US"/>
          </a:p>
        </p:txBody>
      </p:sp>
    </p:spTree>
    <p:extLst>
      <p:ext uri="{BB962C8B-B14F-4D97-AF65-F5344CB8AC3E}">
        <p14:creationId xmlns:p14="http://schemas.microsoft.com/office/powerpoint/2010/main" val="1272196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Vout</a:t>
            </a:r>
            <a:r>
              <a:rPr lang="en-US" dirty="0"/>
              <a:t> = Vex[R1/(R1+R4) – R2/(R2+R3)]</a:t>
            </a:r>
          </a:p>
        </p:txBody>
      </p:sp>
      <p:sp>
        <p:nvSpPr>
          <p:cNvPr id="4" name="Slide Number Placeholder 3"/>
          <p:cNvSpPr>
            <a:spLocks noGrp="1"/>
          </p:cNvSpPr>
          <p:nvPr>
            <p:ph type="sldNum" sz="quarter" idx="10"/>
          </p:nvPr>
        </p:nvSpPr>
        <p:spPr/>
        <p:txBody>
          <a:bodyPr/>
          <a:lstStyle/>
          <a:p>
            <a:fld id="{8E8E0FFC-363E-3745-9903-360FBB36F5C1}" type="slidenum">
              <a:rPr lang="en-US" smtClean="0"/>
              <a:t>14</a:t>
            </a:fld>
            <a:endParaRPr lang="en-US"/>
          </a:p>
        </p:txBody>
      </p:sp>
    </p:spTree>
    <p:extLst>
      <p:ext uri="{BB962C8B-B14F-4D97-AF65-F5344CB8AC3E}">
        <p14:creationId xmlns:p14="http://schemas.microsoft.com/office/powerpoint/2010/main" val="225928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D3DA0E9-6EDE-42BB-885F-1200A931C676}" type="slidenum">
              <a:rPr lang="en-US" smtClean="0"/>
              <a:t>16</a:t>
            </a:fld>
            <a:endParaRPr lang="en-US"/>
          </a:p>
        </p:txBody>
      </p:sp>
    </p:spTree>
    <p:extLst>
      <p:ext uri="{BB962C8B-B14F-4D97-AF65-F5344CB8AC3E}">
        <p14:creationId xmlns:p14="http://schemas.microsoft.com/office/powerpoint/2010/main" val="4110387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t>
            </a:r>
            <a:r>
              <a:rPr lang="en-US" dirty="0" err="1"/>
              <a:t>Rf</a:t>
            </a:r>
            <a:r>
              <a:rPr lang="en-US" dirty="0"/>
              <a:t>=0 and R= </a:t>
            </a:r>
            <a:r>
              <a:rPr lang="en-US" dirty="0" err="1"/>
              <a:t>infininty</a:t>
            </a:r>
            <a:r>
              <a:rPr lang="en-US" dirty="0"/>
              <a:t> we get the buffer or follower. Useful for reading a voltage without drawing</a:t>
            </a:r>
            <a:r>
              <a:rPr lang="en-US" baseline="0" dirty="0"/>
              <a:t> any current.</a:t>
            </a:r>
            <a:endParaRPr lang="en-US" dirty="0"/>
          </a:p>
        </p:txBody>
      </p:sp>
      <p:sp>
        <p:nvSpPr>
          <p:cNvPr id="4" name="Slide Number Placeholder 3"/>
          <p:cNvSpPr>
            <a:spLocks noGrp="1"/>
          </p:cNvSpPr>
          <p:nvPr>
            <p:ph type="sldNum" sz="quarter" idx="10"/>
          </p:nvPr>
        </p:nvSpPr>
        <p:spPr/>
        <p:txBody>
          <a:bodyPr/>
          <a:lstStyle/>
          <a:p>
            <a:fld id="{C099CBB0-56F1-6049-A786-E1C79A541324}" type="slidenum">
              <a:rPr lang="en-US" smtClean="0"/>
              <a:t>20</a:t>
            </a:fld>
            <a:endParaRPr lang="en-US"/>
          </a:p>
        </p:txBody>
      </p:sp>
    </p:spTree>
    <p:extLst>
      <p:ext uri="{BB962C8B-B14F-4D97-AF65-F5344CB8AC3E}">
        <p14:creationId xmlns:p14="http://schemas.microsoft.com/office/powerpoint/2010/main" val="166599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D3DA0E9-6EDE-42BB-885F-1200A931C676}" type="slidenum">
              <a:rPr lang="en-US" smtClean="0"/>
              <a:t>21</a:t>
            </a:fld>
            <a:endParaRPr lang="en-US"/>
          </a:p>
        </p:txBody>
      </p:sp>
    </p:spTree>
    <p:extLst>
      <p:ext uri="{BB962C8B-B14F-4D97-AF65-F5344CB8AC3E}">
        <p14:creationId xmlns:p14="http://schemas.microsoft.com/office/powerpoint/2010/main" val="2333706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Summing amp: </a:t>
            </a:r>
            <a:r>
              <a:rPr lang="en-AU" dirty="0" err="1"/>
              <a:t>Vout</a:t>
            </a:r>
            <a:r>
              <a:rPr lang="en-AU" dirty="0"/>
              <a:t> = -Rf/R *(V1+V2)</a:t>
            </a:r>
          </a:p>
        </p:txBody>
      </p:sp>
      <p:sp>
        <p:nvSpPr>
          <p:cNvPr id="4" name="Slide Number Placeholder 3"/>
          <p:cNvSpPr>
            <a:spLocks noGrp="1"/>
          </p:cNvSpPr>
          <p:nvPr>
            <p:ph type="sldNum" sz="quarter" idx="10"/>
          </p:nvPr>
        </p:nvSpPr>
        <p:spPr/>
        <p:txBody>
          <a:bodyPr/>
          <a:lstStyle/>
          <a:p>
            <a:fld id="{C099CBB0-56F1-6049-A786-E1C79A541324}" type="slidenum">
              <a:rPr lang="en-US" smtClean="0"/>
              <a:t>23</a:t>
            </a:fld>
            <a:endParaRPr lang="en-US"/>
          </a:p>
        </p:txBody>
      </p:sp>
    </p:spTree>
    <p:extLst>
      <p:ext uri="{BB962C8B-B14F-4D97-AF65-F5344CB8AC3E}">
        <p14:creationId xmlns:p14="http://schemas.microsoft.com/office/powerpoint/2010/main" val="3491564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equations:</a:t>
            </a:r>
            <a:r>
              <a:rPr lang="en-US" baseline="0" dirty="0"/>
              <a:t> sigma = F/</a:t>
            </a:r>
            <a:r>
              <a:rPr lang="en-US" baseline="0" dirty="0" err="1"/>
              <a:t>Ao</a:t>
            </a:r>
            <a:r>
              <a:rPr lang="en-US" baseline="0" dirty="0"/>
              <a:t>, epsilon =Delta L /Lo</a:t>
            </a:r>
          </a:p>
          <a:p>
            <a:endParaRPr lang="en-US" dirty="0"/>
          </a:p>
        </p:txBody>
      </p:sp>
      <p:sp>
        <p:nvSpPr>
          <p:cNvPr id="4" name="Slide Number Placeholder 3"/>
          <p:cNvSpPr>
            <a:spLocks noGrp="1"/>
          </p:cNvSpPr>
          <p:nvPr>
            <p:ph type="sldNum" sz="quarter" idx="10"/>
          </p:nvPr>
        </p:nvSpPr>
        <p:spPr/>
        <p:txBody>
          <a:bodyPr/>
          <a:lstStyle/>
          <a:p>
            <a:fld id="{53E75FB6-7970-9740-A6A1-11953D6D6CC3}" type="slidenum">
              <a:rPr lang="en-US" smtClean="0"/>
              <a:t>4</a:t>
            </a:fld>
            <a:endParaRPr lang="en-US"/>
          </a:p>
        </p:txBody>
      </p:sp>
    </p:spTree>
    <p:extLst>
      <p:ext uri="{BB962C8B-B14F-4D97-AF65-F5344CB8AC3E}">
        <p14:creationId xmlns:p14="http://schemas.microsoft.com/office/powerpoint/2010/main" val="766712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E75FB6-7970-9740-A6A1-11953D6D6CC3}" type="slidenum">
              <a:rPr lang="en-US" smtClean="0"/>
              <a:t>5</a:t>
            </a:fld>
            <a:endParaRPr lang="en-US"/>
          </a:p>
        </p:txBody>
      </p:sp>
    </p:spTree>
    <p:extLst>
      <p:ext uri="{BB962C8B-B14F-4D97-AF65-F5344CB8AC3E}">
        <p14:creationId xmlns:p14="http://schemas.microsoft.com/office/powerpoint/2010/main" val="2626157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plot of Stress </a:t>
            </a:r>
            <a:r>
              <a:rPr lang="en-US" dirty="0" err="1"/>
              <a:t>vs</a:t>
            </a:r>
            <a:r>
              <a:rPr lang="en-US" dirty="0"/>
              <a:t> Strain with linear line. Slope =</a:t>
            </a:r>
            <a:r>
              <a:rPr lang="en-US" baseline="0" dirty="0"/>
              <a:t> modulus of elasticity</a:t>
            </a:r>
            <a:endParaRPr lang="en-US" dirty="0"/>
          </a:p>
          <a:p>
            <a:r>
              <a:rPr lang="en-US" dirty="0"/>
              <a:t>Write sigma = E epsilon</a:t>
            </a:r>
          </a:p>
          <a:p>
            <a:r>
              <a:rPr lang="en-US" dirty="0"/>
              <a:t>W=Tungsten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Compressive and tensile usually similar.   Some time dependence</a:t>
            </a:r>
          </a:p>
          <a:p>
            <a:endParaRPr lang="en-US" dirty="0"/>
          </a:p>
        </p:txBody>
      </p:sp>
      <p:sp>
        <p:nvSpPr>
          <p:cNvPr id="4" name="Slide Number Placeholder 3"/>
          <p:cNvSpPr>
            <a:spLocks noGrp="1"/>
          </p:cNvSpPr>
          <p:nvPr>
            <p:ph type="sldNum" sz="quarter" idx="10"/>
          </p:nvPr>
        </p:nvSpPr>
        <p:spPr/>
        <p:txBody>
          <a:bodyPr/>
          <a:lstStyle/>
          <a:p>
            <a:fld id="{53E75FB6-7970-9740-A6A1-11953D6D6CC3}" type="slidenum">
              <a:rPr lang="en-US" smtClean="0"/>
              <a:t>6</a:t>
            </a:fld>
            <a:endParaRPr lang="en-US"/>
          </a:p>
        </p:txBody>
      </p:sp>
    </p:spTree>
    <p:extLst>
      <p:ext uri="{BB962C8B-B14F-4D97-AF65-F5344CB8AC3E}">
        <p14:creationId xmlns:p14="http://schemas.microsoft.com/office/powerpoint/2010/main" val="1895042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Stress = Force/area = 200e6 Pa</a:t>
            </a:r>
          </a:p>
          <a:p>
            <a:r>
              <a:rPr lang="en-AU" dirty="0"/>
              <a:t>Modulus  E = 107e9 Pa</a:t>
            </a:r>
          </a:p>
          <a:p>
            <a:r>
              <a:rPr lang="en-AU" dirty="0"/>
              <a:t>E=stress/strain </a:t>
            </a:r>
          </a:p>
          <a:p>
            <a:r>
              <a:rPr lang="en-AU" dirty="0"/>
              <a:t>Strain = stress/E = 200e6/107e9=1.87e-3</a:t>
            </a:r>
          </a:p>
          <a:p>
            <a:r>
              <a:rPr lang="en-AU" dirty="0"/>
              <a:t>Strain = dL/L</a:t>
            </a:r>
          </a:p>
          <a:p>
            <a:r>
              <a:rPr lang="en-AU" dirty="0"/>
              <a:t>dL = 1.87e-3*0.3m = 0.56mm</a:t>
            </a:r>
          </a:p>
          <a:p>
            <a:r>
              <a:rPr lang="en-AU" dirty="0"/>
              <a:t>Reduction in diameter from  Poisson Ratio = 0.34</a:t>
            </a:r>
          </a:p>
          <a:p>
            <a:r>
              <a:rPr lang="en-AU" dirty="0"/>
              <a:t>Radial strain =</a:t>
            </a:r>
            <a:r>
              <a:rPr lang="en-AU" dirty="0" err="1"/>
              <a:t>dr</a:t>
            </a:r>
            <a:r>
              <a:rPr lang="en-AU" dirty="0"/>
              <a:t>/r = 0.34*1.87e-3 = 6.36e-4</a:t>
            </a:r>
          </a:p>
          <a:p>
            <a:r>
              <a:rPr lang="en-AU" dirty="0"/>
              <a:t>% reduction in diameter = 6.4e-2% =0.064%</a:t>
            </a:r>
          </a:p>
        </p:txBody>
      </p:sp>
      <p:sp>
        <p:nvSpPr>
          <p:cNvPr id="4" name="Slide Number Placeholder 3"/>
          <p:cNvSpPr>
            <a:spLocks noGrp="1"/>
          </p:cNvSpPr>
          <p:nvPr>
            <p:ph type="sldNum" sz="quarter" idx="5"/>
          </p:nvPr>
        </p:nvSpPr>
        <p:spPr/>
        <p:txBody>
          <a:bodyPr/>
          <a:lstStyle/>
          <a:p>
            <a:fld id="{ED3DA0E9-6EDE-42BB-885F-1200A931C676}" type="slidenum">
              <a:rPr lang="en-US" smtClean="0"/>
              <a:t>8</a:t>
            </a:fld>
            <a:endParaRPr lang="en-US"/>
          </a:p>
        </p:txBody>
      </p:sp>
    </p:spTree>
    <p:extLst>
      <p:ext uri="{BB962C8B-B14F-4D97-AF65-F5344CB8AC3E}">
        <p14:creationId xmlns:p14="http://schemas.microsoft.com/office/powerpoint/2010/main" val="817574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when you unload in the elastic/plastic deformation regions?</a:t>
            </a:r>
          </a:p>
          <a:p>
            <a:endParaRPr lang="en-US" dirty="0"/>
          </a:p>
        </p:txBody>
      </p:sp>
      <p:sp>
        <p:nvSpPr>
          <p:cNvPr id="4" name="Slide Number Placeholder 3"/>
          <p:cNvSpPr>
            <a:spLocks noGrp="1"/>
          </p:cNvSpPr>
          <p:nvPr>
            <p:ph type="sldNum" sz="quarter" idx="10"/>
          </p:nvPr>
        </p:nvSpPr>
        <p:spPr/>
        <p:txBody>
          <a:bodyPr/>
          <a:lstStyle/>
          <a:p>
            <a:fld id="{53E75FB6-7970-9740-A6A1-11953D6D6CC3}" type="slidenum">
              <a:rPr lang="en-US" smtClean="0"/>
              <a:t>9</a:t>
            </a:fld>
            <a:endParaRPr lang="en-US"/>
          </a:p>
        </p:txBody>
      </p:sp>
    </p:spTree>
    <p:extLst>
      <p:ext uri="{BB962C8B-B14F-4D97-AF65-F5344CB8AC3E}">
        <p14:creationId xmlns:p14="http://schemas.microsoft.com/office/powerpoint/2010/main" val="3084814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Inset is brass</a:t>
            </a:r>
          </a:p>
          <a:p>
            <a:endParaRPr lang="en-US" dirty="0"/>
          </a:p>
        </p:txBody>
      </p:sp>
      <p:sp>
        <p:nvSpPr>
          <p:cNvPr id="4" name="Slide Number Placeholder 3"/>
          <p:cNvSpPr>
            <a:spLocks noGrp="1"/>
          </p:cNvSpPr>
          <p:nvPr>
            <p:ph type="sldNum" sz="quarter" idx="10"/>
          </p:nvPr>
        </p:nvSpPr>
        <p:spPr/>
        <p:txBody>
          <a:bodyPr/>
          <a:lstStyle/>
          <a:p>
            <a:fld id="{53E75FB6-7970-9740-A6A1-11953D6D6CC3}" type="slidenum">
              <a:rPr lang="en-US" smtClean="0"/>
              <a:t>10</a:t>
            </a:fld>
            <a:endParaRPr lang="en-US"/>
          </a:p>
        </p:txBody>
      </p:sp>
    </p:spTree>
    <p:extLst>
      <p:ext uri="{BB962C8B-B14F-4D97-AF65-F5344CB8AC3E}">
        <p14:creationId xmlns:p14="http://schemas.microsoft.com/office/powerpoint/2010/main" val="3081368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look up a kitchen</a:t>
            </a:r>
            <a:r>
              <a:rPr lang="en-US" baseline="0" dirty="0"/>
              <a:t> scale hack.</a:t>
            </a:r>
          </a:p>
          <a:p>
            <a:r>
              <a:rPr lang="en-US" dirty="0"/>
              <a:t>First take a minute</a:t>
            </a:r>
            <a:r>
              <a:rPr lang="en-US" baseline="0" dirty="0"/>
              <a:t> to talk about stress and strain</a:t>
            </a:r>
          </a:p>
        </p:txBody>
      </p:sp>
      <p:sp>
        <p:nvSpPr>
          <p:cNvPr id="4" name="Slide Number Placeholder 3"/>
          <p:cNvSpPr>
            <a:spLocks noGrp="1"/>
          </p:cNvSpPr>
          <p:nvPr>
            <p:ph type="sldNum" sz="quarter" idx="10"/>
          </p:nvPr>
        </p:nvSpPr>
        <p:spPr/>
        <p:txBody>
          <a:bodyPr/>
          <a:lstStyle/>
          <a:p>
            <a:fld id="{8E8E0FFC-363E-3745-9903-360FBB36F5C1}" type="slidenum">
              <a:rPr lang="en-US" smtClean="0"/>
              <a:t>11</a:t>
            </a:fld>
            <a:endParaRPr lang="en-US"/>
          </a:p>
        </p:txBody>
      </p:sp>
    </p:spTree>
    <p:extLst>
      <p:ext uri="{BB962C8B-B14F-4D97-AF65-F5344CB8AC3E}">
        <p14:creationId xmlns:p14="http://schemas.microsoft.com/office/powerpoint/2010/main" val="1730830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Strain =DR/R/F</a:t>
            </a:r>
          </a:p>
          <a:p>
            <a:r>
              <a:rPr lang="en-AU" dirty="0" err="1"/>
              <a:t>dR</a:t>
            </a:r>
            <a:r>
              <a:rPr lang="en-AU" dirty="0"/>
              <a:t> = strain*F*R =100e-6*2.0*120 = 0.024 Ohms</a:t>
            </a:r>
            <a:endParaRPr lang="en-US" dirty="0"/>
          </a:p>
        </p:txBody>
      </p:sp>
      <p:sp>
        <p:nvSpPr>
          <p:cNvPr id="4" name="Slide Number Placeholder 3"/>
          <p:cNvSpPr>
            <a:spLocks noGrp="1"/>
          </p:cNvSpPr>
          <p:nvPr>
            <p:ph type="sldNum" sz="quarter" idx="10"/>
          </p:nvPr>
        </p:nvSpPr>
        <p:spPr/>
        <p:txBody>
          <a:bodyPr/>
          <a:lstStyle/>
          <a:p>
            <a:fld id="{8E8E0FFC-363E-3745-9903-360FBB36F5C1}" type="slidenum">
              <a:rPr lang="en-US" smtClean="0"/>
              <a:t>12</a:t>
            </a:fld>
            <a:endParaRPr lang="en-US"/>
          </a:p>
        </p:txBody>
      </p:sp>
    </p:spTree>
    <p:extLst>
      <p:ext uri="{BB962C8B-B14F-4D97-AF65-F5344CB8AC3E}">
        <p14:creationId xmlns:p14="http://schemas.microsoft.com/office/powerpoint/2010/main" val="1358572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EB23FE-C7E3-4327-AD0D-7B82A9253375}" type="datetimeFigureOut">
              <a:rPr lang="en-US" smtClean="0"/>
              <a:t>10/22/2022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AEBF83-01C1-4049-BFC7-550DDA221180}" type="slidenum">
              <a:rPr lang="en-US" smtClean="0"/>
              <a:t>‹#›</a:t>
            </a:fld>
            <a:endParaRPr lang="en-US"/>
          </a:p>
        </p:txBody>
      </p:sp>
    </p:spTree>
    <p:extLst>
      <p:ext uri="{BB962C8B-B14F-4D97-AF65-F5344CB8AC3E}">
        <p14:creationId xmlns:p14="http://schemas.microsoft.com/office/powerpoint/2010/main" val="3038232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EB23FE-C7E3-4327-AD0D-7B82A9253375}" type="datetimeFigureOut">
              <a:rPr lang="en-US" smtClean="0"/>
              <a:t>10/22/2022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AEBF83-01C1-4049-BFC7-550DDA221180}" type="slidenum">
              <a:rPr lang="en-US" smtClean="0"/>
              <a:t>‹#›</a:t>
            </a:fld>
            <a:endParaRPr lang="en-US"/>
          </a:p>
        </p:txBody>
      </p:sp>
    </p:spTree>
    <p:extLst>
      <p:ext uri="{BB962C8B-B14F-4D97-AF65-F5344CB8AC3E}">
        <p14:creationId xmlns:p14="http://schemas.microsoft.com/office/powerpoint/2010/main" val="3553185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EB23FE-C7E3-4327-AD0D-7B82A9253375}" type="datetimeFigureOut">
              <a:rPr lang="en-US" smtClean="0"/>
              <a:t>10/22/2022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AEBF83-01C1-4049-BFC7-550DDA221180}" type="slidenum">
              <a:rPr lang="en-US" smtClean="0"/>
              <a:t>‹#›</a:t>
            </a:fld>
            <a:endParaRPr lang="en-US"/>
          </a:p>
        </p:txBody>
      </p:sp>
    </p:spTree>
    <p:extLst>
      <p:ext uri="{BB962C8B-B14F-4D97-AF65-F5344CB8AC3E}">
        <p14:creationId xmlns:p14="http://schemas.microsoft.com/office/powerpoint/2010/main" val="231469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EB23FE-C7E3-4327-AD0D-7B82A9253375}" type="datetimeFigureOut">
              <a:rPr lang="en-US" smtClean="0"/>
              <a:t>10/22/2022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AEBF83-01C1-4049-BFC7-550DDA221180}" type="slidenum">
              <a:rPr lang="en-US" smtClean="0"/>
              <a:t>‹#›</a:t>
            </a:fld>
            <a:endParaRPr lang="en-US"/>
          </a:p>
        </p:txBody>
      </p:sp>
    </p:spTree>
    <p:extLst>
      <p:ext uri="{BB962C8B-B14F-4D97-AF65-F5344CB8AC3E}">
        <p14:creationId xmlns:p14="http://schemas.microsoft.com/office/powerpoint/2010/main" val="2292407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EB23FE-C7E3-4327-AD0D-7B82A9253375}" type="datetimeFigureOut">
              <a:rPr lang="en-US" smtClean="0"/>
              <a:t>10/22/2022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AEBF83-01C1-4049-BFC7-550DDA221180}" type="slidenum">
              <a:rPr lang="en-US" smtClean="0"/>
              <a:t>‹#›</a:t>
            </a:fld>
            <a:endParaRPr lang="en-US"/>
          </a:p>
        </p:txBody>
      </p:sp>
    </p:spTree>
    <p:extLst>
      <p:ext uri="{BB962C8B-B14F-4D97-AF65-F5344CB8AC3E}">
        <p14:creationId xmlns:p14="http://schemas.microsoft.com/office/powerpoint/2010/main" val="1023612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EB23FE-C7E3-4327-AD0D-7B82A9253375}" type="datetimeFigureOut">
              <a:rPr lang="en-US" smtClean="0"/>
              <a:t>10/22/2022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AEBF83-01C1-4049-BFC7-550DDA221180}" type="slidenum">
              <a:rPr lang="en-US" smtClean="0"/>
              <a:t>‹#›</a:t>
            </a:fld>
            <a:endParaRPr lang="en-US"/>
          </a:p>
        </p:txBody>
      </p:sp>
    </p:spTree>
    <p:extLst>
      <p:ext uri="{BB962C8B-B14F-4D97-AF65-F5344CB8AC3E}">
        <p14:creationId xmlns:p14="http://schemas.microsoft.com/office/powerpoint/2010/main" val="643803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EB23FE-C7E3-4327-AD0D-7B82A9253375}" type="datetimeFigureOut">
              <a:rPr lang="en-US" smtClean="0"/>
              <a:t>10/22/2022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AEBF83-01C1-4049-BFC7-550DDA221180}" type="slidenum">
              <a:rPr lang="en-US" smtClean="0"/>
              <a:t>‹#›</a:t>
            </a:fld>
            <a:endParaRPr lang="en-US"/>
          </a:p>
        </p:txBody>
      </p:sp>
    </p:spTree>
    <p:extLst>
      <p:ext uri="{BB962C8B-B14F-4D97-AF65-F5344CB8AC3E}">
        <p14:creationId xmlns:p14="http://schemas.microsoft.com/office/powerpoint/2010/main" val="3309966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EB23FE-C7E3-4327-AD0D-7B82A9253375}" type="datetimeFigureOut">
              <a:rPr lang="en-US" smtClean="0"/>
              <a:t>10/22/2022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AEBF83-01C1-4049-BFC7-550DDA221180}" type="slidenum">
              <a:rPr lang="en-US" smtClean="0"/>
              <a:t>‹#›</a:t>
            </a:fld>
            <a:endParaRPr lang="en-US"/>
          </a:p>
        </p:txBody>
      </p:sp>
    </p:spTree>
    <p:extLst>
      <p:ext uri="{BB962C8B-B14F-4D97-AF65-F5344CB8AC3E}">
        <p14:creationId xmlns:p14="http://schemas.microsoft.com/office/powerpoint/2010/main" val="2186535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EB23FE-C7E3-4327-AD0D-7B82A9253375}" type="datetimeFigureOut">
              <a:rPr lang="en-US" smtClean="0"/>
              <a:t>10/22/2022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AEBF83-01C1-4049-BFC7-550DDA221180}" type="slidenum">
              <a:rPr lang="en-US" smtClean="0"/>
              <a:t>‹#›</a:t>
            </a:fld>
            <a:endParaRPr lang="en-US"/>
          </a:p>
        </p:txBody>
      </p:sp>
    </p:spTree>
    <p:extLst>
      <p:ext uri="{BB962C8B-B14F-4D97-AF65-F5344CB8AC3E}">
        <p14:creationId xmlns:p14="http://schemas.microsoft.com/office/powerpoint/2010/main" val="4283566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EB23FE-C7E3-4327-AD0D-7B82A9253375}" type="datetimeFigureOut">
              <a:rPr lang="en-US" smtClean="0"/>
              <a:t>10/22/2022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AEBF83-01C1-4049-BFC7-550DDA221180}" type="slidenum">
              <a:rPr lang="en-US" smtClean="0"/>
              <a:t>‹#›</a:t>
            </a:fld>
            <a:endParaRPr lang="en-US"/>
          </a:p>
        </p:txBody>
      </p:sp>
    </p:spTree>
    <p:extLst>
      <p:ext uri="{BB962C8B-B14F-4D97-AF65-F5344CB8AC3E}">
        <p14:creationId xmlns:p14="http://schemas.microsoft.com/office/powerpoint/2010/main" val="1259821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EB23FE-C7E3-4327-AD0D-7B82A9253375}" type="datetimeFigureOut">
              <a:rPr lang="en-US" smtClean="0"/>
              <a:t>10/22/2022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AEBF83-01C1-4049-BFC7-550DDA221180}" type="slidenum">
              <a:rPr lang="en-US" smtClean="0"/>
              <a:t>‹#›</a:t>
            </a:fld>
            <a:endParaRPr lang="en-US"/>
          </a:p>
        </p:txBody>
      </p:sp>
    </p:spTree>
    <p:extLst>
      <p:ext uri="{BB962C8B-B14F-4D97-AF65-F5344CB8AC3E}">
        <p14:creationId xmlns:p14="http://schemas.microsoft.com/office/powerpoint/2010/main" val="1052181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EB23FE-C7E3-4327-AD0D-7B82A9253375}" type="datetimeFigureOut">
              <a:rPr lang="en-US" smtClean="0"/>
              <a:t>10/22/2022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AEBF83-01C1-4049-BFC7-550DDA221180}" type="slidenum">
              <a:rPr lang="en-US" smtClean="0"/>
              <a:t>‹#›</a:t>
            </a:fld>
            <a:endParaRPr lang="en-US"/>
          </a:p>
        </p:txBody>
      </p:sp>
    </p:spTree>
    <p:extLst>
      <p:ext uri="{BB962C8B-B14F-4D97-AF65-F5344CB8AC3E}">
        <p14:creationId xmlns:p14="http://schemas.microsoft.com/office/powerpoint/2010/main" val="32676852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learn.sparkfun.com/tutorials/getting-started-with-load-cells" TargetMode="External"/><Relationship Id="rId4" Type="http://schemas.openxmlformats.org/officeDocument/2006/relationships/image" Target="../media/image18.gif"/></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youtu.be/gjfCGhaMttc" TargetMode="External"/><Relationship Id="rId5" Type="http://schemas.openxmlformats.org/officeDocument/2006/relationships/hyperlink" Target="https://youtu.be/vjY4ikMxwGw" TargetMode="Externa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hyperlink" Target="http://forum.arduino.cc/index.php/topic,192016.0.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ELEC260 Week 4: Strain Gauges and Op-Amps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38204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9411"/>
            <a:ext cx="8229600" cy="924583"/>
          </a:xfrm>
        </p:spPr>
        <p:txBody>
          <a:bodyPr>
            <a:noAutofit/>
          </a:bodyPr>
          <a:lstStyle/>
          <a:p>
            <a:pPr algn="l"/>
            <a:r>
              <a:rPr lang="en-US" sz="2400" dirty="0"/>
              <a:t>Tensile strength (TS) is the ultimate stress that a material can sustain. May be much above the yield stress.</a:t>
            </a:r>
            <a:br>
              <a:rPr lang="en-US" sz="2400" dirty="0"/>
            </a:br>
            <a:endParaRPr lang="en-US" sz="2400" dirty="0"/>
          </a:p>
        </p:txBody>
      </p:sp>
      <p:pic>
        <p:nvPicPr>
          <p:cNvPr id="4" name="Picture 3" descr="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6711"/>
            <a:ext cx="5791200" cy="3263900"/>
          </a:xfrm>
          <a:prstGeom prst="rect">
            <a:avLst/>
          </a:prstGeom>
        </p:spPr>
      </p:pic>
      <p:pic>
        <p:nvPicPr>
          <p:cNvPr id="5" name="Picture 4" descr="6.pdf"/>
          <p:cNvPicPr>
            <a:picLocks noChangeAspect="1"/>
          </p:cNvPicPr>
          <p:nvPr/>
        </p:nvPicPr>
        <p:blipFill rotWithShape="1">
          <a:blip r:embed="rId4">
            <a:extLst>
              <a:ext uri="{28A0092B-C50C-407E-A947-70E740481C1C}">
                <a14:useLocalDpi xmlns:a14="http://schemas.microsoft.com/office/drawing/2010/main" val="0"/>
              </a:ext>
            </a:extLst>
          </a:blip>
          <a:srcRect l="28507"/>
          <a:stretch/>
        </p:blipFill>
        <p:spPr>
          <a:xfrm>
            <a:off x="5791199" y="1178582"/>
            <a:ext cx="3352801" cy="2922029"/>
          </a:xfrm>
          <a:prstGeom prst="rect">
            <a:avLst/>
          </a:prstGeom>
        </p:spPr>
      </p:pic>
      <p:pic>
        <p:nvPicPr>
          <p:cNvPr id="6" name="Picture 5" descr="yield.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645" y="4258236"/>
            <a:ext cx="6415969" cy="2569884"/>
          </a:xfrm>
          <a:prstGeom prst="rect">
            <a:avLst/>
          </a:prstGeom>
        </p:spPr>
      </p:pic>
    </p:spTree>
    <p:extLst>
      <p:ext uri="{BB962C8B-B14F-4D97-AF65-F5344CB8AC3E}">
        <p14:creationId xmlns:p14="http://schemas.microsoft.com/office/powerpoint/2010/main" val="3518958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Strain gauges</a:t>
            </a:r>
          </a:p>
        </p:txBody>
      </p:sp>
      <p:pic>
        <p:nvPicPr>
          <p:cNvPr id="4" name="Picture 3"/>
          <p:cNvPicPr>
            <a:picLocks noChangeAspect="1"/>
          </p:cNvPicPr>
          <p:nvPr/>
        </p:nvPicPr>
        <p:blipFill>
          <a:blip r:embed="rId3"/>
          <a:stretch>
            <a:fillRect/>
          </a:stretch>
        </p:blipFill>
        <p:spPr>
          <a:xfrm>
            <a:off x="0" y="1284296"/>
            <a:ext cx="5315661" cy="5573703"/>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5315660" y="1284296"/>
                <a:ext cx="3828339" cy="5609805"/>
              </a:xfrm>
              <a:prstGeom prst="rect">
                <a:avLst/>
              </a:prstGeom>
              <a:noFill/>
            </p:spPr>
            <p:txBody>
              <a:bodyPr wrap="square" rtlCol="0">
                <a:spAutoFit/>
              </a:bodyPr>
              <a:lstStyle/>
              <a:p>
                <a:r>
                  <a:rPr lang="en-US" sz="2000" dirty="0"/>
                  <a:t>What is Gauge Factor?</a:t>
                </a:r>
              </a:p>
              <a:p>
                <a:r>
                  <a:rPr lang="en-US" sz="2000" dirty="0"/>
                  <a:t>How do we relate change in resistance to strain?</a:t>
                </a:r>
              </a:p>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AU" sz="2000" b="0" i="1" smtClean="0">
                              <a:latin typeface="Cambria Math" panose="02040503050406030204" pitchFamily="18" charset="0"/>
                            </a:rPr>
                            <m:t>𝑎𝑥𝑖𝑎𝑙</m:t>
                          </m:r>
                        </m:sub>
                      </m:sSub>
                      <m:r>
                        <a:rPr lang="en-AU" sz="2000" b="0" i="1" smtClean="0">
                          <a:latin typeface="Cambria Math" panose="02040503050406030204" pitchFamily="18" charset="0"/>
                        </a:rPr>
                        <m:t>=</m:t>
                      </m:r>
                      <m:f>
                        <m:fPr>
                          <m:ctrlPr>
                            <a:rPr lang="en-AU" sz="2000" b="0" i="1" smtClean="0">
                              <a:latin typeface="Cambria Math" panose="02040503050406030204" pitchFamily="18" charset="0"/>
                            </a:rPr>
                          </m:ctrlPr>
                        </m:fPr>
                        <m:num>
                          <m:f>
                            <m:fPr>
                              <m:type m:val="lin"/>
                              <m:ctrlPr>
                                <a:rPr lang="en-AU" sz="2000" b="0" i="1" smtClean="0">
                                  <a:latin typeface="Cambria Math" panose="02040503050406030204" pitchFamily="18" charset="0"/>
                                </a:rPr>
                              </m:ctrlPr>
                            </m:fPr>
                            <m:num>
                              <m:r>
                                <a:rPr lang="en-AU" sz="2000" b="0" i="1" smtClean="0">
                                  <a:latin typeface="Cambria Math" panose="02040503050406030204" pitchFamily="18" charset="0"/>
                                  <a:ea typeface="Cambria Math" panose="02040503050406030204" pitchFamily="18" charset="0"/>
                                </a:rPr>
                                <m:t>∆</m:t>
                              </m:r>
                              <m:r>
                                <a:rPr lang="en-AU" sz="2000" b="0" i="1" smtClean="0">
                                  <a:latin typeface="Cambria Math" panose="02040503050406030204" pitchFamily="18" charset="0"/>
                                  <a:ea typeface="Cambria Math" panose="02040503050406030204" pitchFamily="18" charset="0"/>
                                </a:rPr>
                                <m:t>𝑅</m:t>
                              </m:r>
                            </m:num>
                            <m:den>
                              <m:r>
                                <a:rPr lang="en-AU" sz="2000" b="0" i="1" smtClean="0">
                                  <a:latin typeface="Cambria Math" panose="02040503050406030204" pitchFamily="18" charset="0"/>
                                </a:rPr>
                                <m:t>𝑅</m:t>
                              </m:r>
                            </m:den>
                          </m:f>
                        </m:num>
                        <m:den>
                          <m:r>
                            <a:rPr lang="en-AU" sz="2000" b="0" i="1" smtClean="0">
                              <a:latin typeface="Cambria Math" panose="02040503050406030204" pitchFamily="18" charset="0"/>
                            </a:rPr>
                            <m:t>𝐹</m:t>
                          </m:r>
                        </m:den>
                      </m:f>
                    </m:oMath>
                  </m:oMathPara>
                </a14:m>
                <a:endParaRPr lang="en-US" sz="2000" dirty="0"/>
              </a:p>
              <a:p>
                <a:r>
                  <a:rPr lang="en-AU" sz="2000" dirty="0"/>
                  <a:t>R:</a:t>
                </a:r>
                <a:r>
                  <a:rPr lang="en-US" sz="2000" dirty="0"/>
                  <a:t> is resistance</a:t>
                </a:r>
              </a:p>
              <a:p>
                <a:r>
                  <a:rPr lang="en-AU" sz="2000" dirty="0"/>
                  <a:t>F</a:t>
                </a:r>
                <a:r>
                  <a:rPr lang="en-US" sz="2000" dirty="0"/>
                  <a:t>: gauge factor</a:t>
                </a:r>
              </a:p>
              <a:p>
                <a:endParaRPr lang="en-US" sz="2000" dirty="0"/>
              </a:p>
              <a:p>
                <a:r>
                  <a:rPr lang="en-US" sz="2000" dirty="0"/>
                  <a:t>For those who are interested, the textbook provides a nice derivation of this gauge factor formula.</a:t>
                </a:r>
              </a:p>
              <a:p>
                <a:r>
                  <a:rPr lang="en-US" sz="2000" dirty="0"/>
                  <a:t>There are three things that cause a change in resistance: 1) increase in length, 2) decrease in area, 3) change in electron mobility or resistivity.</a:t>
                </a:r>
              </a:p>
              <a:p>
                <a:r>
                  <a:rPr lang="en-US" sz="2000" dirty="0"/>
                  <a:t>For metals, the first 2 dominate.</a:t>
                </a:r>
              </a:p>
              <a:p>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315660" y="1284296"/>
                <a:ext cx="3828339" cy="5609805"/>
              </a:xfrm>
              <a:prstGeom prst="rect">
                <a:avLst/>
              </a:prstGeom>
              <a:blipFill>
                <a:blip r:embed="rId4"/>
                <a:stretch>
                  <a:fillRect l="-1752" t="-652" r="-2707"/>
                </a:stretch>
              </a:blipFill>
            </p:spPr>
            <p:txBody>
              <a:bodyPr/>
              <a:lstStyle/>
              <a:p>
                <a:r>
                  <a:rPr lang="en-AU">
                    <a:noFill/>
                  </a:rPr>
                  <a:t> </a:t>
                </a:r>
              </a:p>
            </p:txBody>
          </p:sp>
        </mc:Fallback>
      </mc:AlternateContent>
    </p:spTree>
    <p:extLst>
      <p:ext uri="{BB962C8B-B14F-4D97-AF65-F5344CB8AC3E}">
        <p14:creationId xmlns:p14="http://schemas.microsoft.com/office/powerpoint/2010/main" val="2538148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Strain Gauge Resistance Example 9.1</a:t>
            </a:r>
          </a:p>
        </p:txBody>
      </p:sp>
      <p:sp>
        <p:nvSpPr>
          <p:cNvPr id="3" name="Content Placeholder 2"/>
          <p:cNvSpPr>
            <a:spLocks noGrp="1"/>
          </p:cNvSpPr>
          <p:nvPr>
            <p:ph idx="1"/>
          </p:nvPr>
        </p:nvSpPr>
        <p:spPr>
          <a:xfrm>
            <a:off x="457200" y="1600200"/>
            <a:ext cx="8229600" cy="2047555"/>
          </a:xfrm>
        </p:spPr>
        <p:txBody>
          <a:bodyPr>
            <a:normAutofit/>
          </a:bodyPr>
          <a:lstStyle/>
          <a:p>
            <a:pPr>
              <a:lnSpc>
                <a:spcPct val="120000"/>
              </a:lnSpc>
            </a:pPr>
            <a:r>
              <a:rPr lang="en-US" sz="2000" dirty="0"/>
              <a:t>If a 120 Ohm strain gage with a gage factor F of 2.0 is used to measure a strain of 100 </a:t>
            </a:r>
            <a:r>
              <a:rPr lang="en-US" sz="2000" dirty="0">
                <a:latin typeface="Symbol" charset="2"/>
                <a:cs typeface="Symbol" charset="2"/>
              </a:rPr>
              <a:t>me</a:t>
            </a:r>
            <a:r>
              <a:rPr lang="en-US" sz="2000" dirty="0"/>
              <a:t> (100 </a:t>
            </a:r>
            <a:r>
              <a:rPr lang="en-US" sz="2000" dirty="0" err="1"/>
              <a:t>microstrains</a:t>
            </a:r>
            <a:r>
              <a:rPr lang="en-US" sz="2000" dirty="0"/>
              <a:t>), how much does the resistance of the gage change from the unloaded to the loaded state?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AA420D-D301-4A6C-8795-90C8D37ABEB5}"/>
                  </a:ext>
                </a:extLst>
              </p:cNvPr>
              <p:cNvSpPr txBox="1"/>
              <p:nvPr/>
            </p:nvSpPr>
            <p:spPr>
              <a:xfrm>
                <a:off x="5011615" y="2879726"/>
                <a:ext cx="2288383" cy="830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𝜀</m:t>
                          </m:r>
                        </m:e>
                        <m:sub>
                          <m:r>
                            <a:rPr lang="en-AU" sz="2800" b="0" i="1" smtClean="0">
                              <a:latin typeface="Cambria Math" panose="02040503050406030204" pitchFamily="18" charset="0"/>
                            </a:rPr>
                            <m:t>𝑎𝑥𝑖𝑎𝑙</m:t>
                          </m:r>
                        </m:sub>
                      </m:sSub>
                      <m:r>
                        <a:rPr lang="en-AU" sz="2800" b="0" i="1" smtClean="0">
                          <a:latin typeface="Cambria Math" panose="02040503050406030204" pitchFamily="18" charset="0"/>
                        </a:rPr>
                        <m:t>=</m:t>
                      </m:r>
                      <m:f>
                        <m:fPr>
                          <m:ctrlPr>
                            <a:rPr lang="en-AU" sz="2800" b="0" i="1" smtClean="0">
                              <a:latin typeface="Cambria Math" panose="02040503050406030204" pitchFamily="18" charset="0"/>
                            </a:rPr>
                          </m:ctrlPr>
                        </m:fPr>
                        <m:num>
                          <m:f>
                            <m:fPr>
                              <m:type m:val="lin"/>
                              <m:ctrlPr>
                                <a:rPr lang="en-AU" sz="2800" b="0" i="1" smtClean="0">
                                  <a:latin typeface="Cambria Math" panose="02040503050406030204" pitchFamily="18" charset="0"/>
                                </a:rPr>
                              </m:ctrlPr>
                            </m:fPr>
                            <m:num>
                              <m:r>
                                <a:rPr lang="en-AU" sz="2800" b="0" i="1" smtClean="0">
                                  <a:latin typeface="Cambria Math" panose="02040503050406030204" pitchFamily="18" charset="0"/>
                                  <a:ea typeface="Cambria Math" panose="02040503050406030204" pitchFamily="18" charset="0"/>
                                </a:rPr>
                                <m:t>∆</m:t>
                              </m:r>
                              <m:r>
                                <a:rPr lang="en-AU" sz="2800" b="0" i="1" smtClean="0">
                                  <a:latin typeface="Cambria Math" panose="02040503050406030204" pitchFamily="18" charset="0"/>
                                  <a:ea typeface="Cambria Math" panose="02040503050406030204" pitchFamily="18" charset="0"/>
                                </a:rPr>
                                <m:t>𝑅</m:t>
                              </m:r>
                            </m:num>
                            <m:den>
                              <m:r>
                                <a:rPr lang="en-AU" sz="2800" b="0" i="1" smtClean="0">
                                  <a:latin typeface="Cambria Math" panose="02040503050406030204" pitchFamily="18" charset="0"/>
                                </a:rPr>
                                <m:t>𝑅</m:t>
                              </m:r>
                            </m:den>
                          </m:f>
                        </m:num>
                        <m:den>
                          <m:r>
                            <a:rPr lang="en-AU" sz="2800" b="0" i="1" smtClean="0">
                              <a:latin typeface="Cambria Math" panose="02040503050406030204" pitchFamily="18" charset="0"/>
                            </a:rPr>
                            <m:t>𝐹</m:t>
                          </m:r>
                        </m:den>
                      </m:f>
                    </m:oMath>
                  </m:oMathPara>
                </a14:m>
                <a:endParaRPr lang="en-US" sz="2800" dirty="0"/>
              </a:p>
            </p:txBody>
          </p:sp>
        </mc:Choice>
        <mc:Fallback xmlns="">
          <p:sp>
            <p:nvSpPr>
              <p:cNvPr id="5" name="TextBox 4">
                <a:extLst>
                  <a:ext uri="{FF2B5EF4-FFF2-40B4-BE49-F238E27FC236}">
                    <a16:creationId xmlns:a16="http://schemas.microsoft.com/office/drawing/2014/main" id="{AFAA420D-D301-4A6C-8795-90C8D37ABEB5}"/>
                  </a:ext>
                </a:extLst>
              </p:cNvPr>
              <p:cNvSpPr txBox="1">
                <a:spLocks noRot="1" noChangeAspect="1" noMove="1" noResize="1" noEditPoints="1" noAdjustHandles="1" noChangeArrowheads="1" noChangeShapeType="1" noTextEdit="1"/>
              </p:cNvSpPr>
              <p:nvPr/>
            </p:nvSpPr>
            <p:spPr>
              <a:xfrm>
                <a:off x="5011615" y="2879726"/>
                <a:ext cx="2288383" cy="83022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79947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Strain Gauge Circuits</a:t>
            </a:r>
          </a:p>
        </p:txBody>
      </p:sp>
      <p:sp>
        <p:nvSpPr>
          <p:cNvPr id="3" name="Content Placeholder 2"/>
          <p:cNvSpPr>
            <a:spLocks noGrp="1"/>
          </p:cNvSpPr>
          <p:nvPr>
            <p:ph idx="1"/>
          </p:nvPr>
        </p:nvSpPr>
        <p:spPr>
          <a:xfrm>
            <a:off x="457200" y="1600201"/>
            <a:ext cx="8229600" cy="740418"/>
          </a:xfrm>
        </p:spPr>
        <p:txBody>
          <a:bodyPr>
            <a:normAutofit fontScale="92500" lnSpcReduction="10000"/>
          </a:bodyPr>
          <a:lstStyle/>
          <a:p>
            <a:r>
              <a:rPr lang="en-US" sz="2800" dirty="0"/>
              <a:t>Must measure very small changes in resistance: Wheatstone bridge</a:t>
            </a:r>
          </a:p>
        </p:txBody>
      </p:sp>
      <p:pic>
        <p:nvPicPr>
          <p:cNvPr id="4" name="Picture 3"/>
          <p:cNvPicPr>
            <a:picLocks noChangeAspect="1"/>
          </p:cNvPicPr>
          <p:nvPr/>
        </p:nvPicPr>
        <p:blipFill>
          <a:blip r:embed="rId3"/>
          <a:stretch>
            <a:fillRect/>
          </a:stretch>
        </p:blipFill>
        <p:spPr>
          <a:xfrm>
            <a:off x="0" y="3002339"/>
            <a:ext cx="4193615" cy="1979689"/>
          </a:xfrm>
          <a:prstGeom prst="rect">
            <a:avLst/>
          </a:prstGeom>
        </p:spPr>
      </p:pic>
      <p:pic>
        <p:nvPicPr>
          <p:cNvPr id="5" name="Picture 4"/>
          <p:cNvPicPr>
            <a:picLocks noChangeAspect="1"/>
          </p:cNvPicPr>
          <p:nvPr/>
        </p:nvPicPr>
        <p:blipFill>
          <a:blip r:embed="rId4"/>
          <a:stretch>
            <a:fillRect/>
          </a:stretch>
        </p:blipFill>
        <p:spPr>
          <a:xfrm>
            <a:off x="4729316" y="2756725"/>
            <a:ext cx="4414684" cy="1995581"/>
          </a:xfrm>
          <a:prstGeom prst="rect">
            <a:avLst/>
          </a:prstGeom>
        </p:spPr>
      </p:pic>
      <p:pic>
        <p:nvPicPr>
          <p:cNvPr id="6" name="Picture 5"/>
          <p:cNvPicPr>
            <a:picLocks noChangeAspect="1"/>
          </p:cNvPicPr>
          <p:nvPr/>
        </p:nvPicPr>
        <p:blipFill>
          <a:blip r:embed="rId5"/>
          <a:stretch>
            <a:fillRect/>
          </a:stretch>
        </p:blipFill>
        <p:spPr>
          <a:xfrm>
            <a:off x="4902394" y="4982028"/>
            <a:ext cx="4241605" cy="1875972"/>
          </a:xfrm>
          <a:prstGeom prst="rect">
            <a:avLst/>
          </a:prstGeom>
        </p:spPr>
      </p:pic>
      <p:sp>
        <p:nvSpPr>
          <p:cNvPr id="7" name="TextBox 6"/>
          <p:cNvSpPr txBox="1"/>
          <p:nvPr/>
        </p:nvSpPr>
        <p:spPr>
          <a:xfrm>
            <a:off x="457200" y="5259226"/>
            <a:ext cx="3943142" cy="1323439"/>
          </a:xfrm>
          <a:prstGeom prst="rect">
            <a:avLst/>
          </a:prstGeom>
          <a:noFill/>
        </p:spPr>
        <p:txBody>
          <a:bodyPr wrap="square" rtlCol="0">
            <a:spAutoFit/>
          </a:bodyPr>
          <a:lstStyle/>
          <a:p>
            <a:r>
              <a:rPr lang="en-US" sz="2000" dirty="0"/>
              <a:t>R</a:t>
            </a:r>
            <a:r>
              <a:rPr lang="en-US" sz="2000" baseline="-25000" dirty="0"/>
              <a:t>2</a:t>
            </a:r>
            <a:r>
              <a:rPr lang="en-US" sz="2000" dirty="0"/>
              <a:t> and R</a:t>
            </a:r>
            <a:r>
              <a:rPr lang="en-US" sz="2000" baseline="-25000" dirty="0"/>
              <a:t>3</a:t>
            </a:r>
            <a:r>
              <a:rPr lang="en-US" sz="2000" dirty="0"/>
              <a:t> are high precision resistors of equal value. </a:t>
            </a:r>
          </a:p>
          <a:p>
            <a:r>
              <a:rPr lang="en-US" sz="2000" dirty="0"/>
              <a:t>R</a:t>
            </a:r>
            <a:r>
              <a:rPr lang="en-US" sz="2000" baseline="-25000" dirty="0"/>
              <a:t>4</a:t>
            </a:r>
            <a:r>
              <a:rPr lang="en-US" sz="2000" dirty="0"/>
              <a:t> is high precision pot. Adjust pot until V</a:t>
            </a:r>
            <a:r>
              <a:rPr lang="en-US" sz="2000" baseline="-25000" dirty="0"/>
              <a:t>A</a:t>
            </a:r>
            <a:r>
              <a:rPr lang="en-US" sz="2000" dirty="0"/>
              <a:t> = V</a:t>
            </a:r>
            <a:r>
              <a:rPr lang="en-US" sz="2000" baseline="-25000" dirty="0"/>
              <a:t>B</a:t>
            </a:r>
          </a:p>
        </p:txBody>
      </p:sp>
      <p:sp>
        <p:nvSpPr>
          <p:cNvPr id="9" name="TextBox 8"/>
          <p:cNvSpPr txBox="1"/>
          <p:nvPr/>
        </p:nvSpPr>
        <p:spPr>
          <a:xfrm>
            <a:off x="4902394" y="2207707"/>
            <a:ext cx="3943142" cy="707886"/>
          </a:xfrm>
          <a:prstGeom prst="rect">
            <a:avLst/>
          </a:prstGeom>
          <a:noFill/>
        </p:spPr>
        <p:txBody>
          <a:bodyPr wrap="square" rtlCol="0">
            <a:spAutoFit/>
          </a:bodyPr>
          <a:lstStyle/>
          <a:p>
            <a:r>
              <a:rPr lang="en-US" sz="2000" dirty="0"/>
              <a:t>Measure voltage, formula gives Resistance</a:t>
            </a:r>
            <a:endParaRPr lang="en-US" sz="2000" baseline="-25000" dirty="0"/>
          </a:p>
        </p:txBody>
      </p:sp>
    </p:spTree>
    <p:extLst>
      <p:ext uri="{BB962C8B-B14F-4D97-AF65-F5344CB8AC3E}">
        <p14:creationId xmlns:p14="http://schemas.microsoft.com/office/powerpoint/2010/main" val="332596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lt text">
            <a:extLst>
              <a:ext uri="{FF2B5EF4-FFF2-40B4-BE49-F238E27FC236}">
                <a16:creationId xmlns:a16="http://schemas.microsoft.com/office/drawing/2014/main" id="{F5D96250-41DA-483B-A741-B0E0A3A79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657" y="3800475"/>
            <a:ext cx="4151344" cy="3057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FA9D83-8894-4358-90E6-07C22A94BFCD}"/>
              </a:ext>
            </a:extLst>
          </p:cNvPr>
          <p:cNvPicPr>
            <a:picLocks noChangeAspect="1"/>
          </p:cNvPicPr>
          <p:nvPr/>
        </p:nvPicPr>
        <p:blipFill>
          <a:blip r:embed="rId4"/>
          <a:stretch>
            <a:fillRect/>
          </a:stretch>
        </p:blipFill>
        <p:spPr>
          <a:xfrm>
            <a:off x="1563476" y="365126"/>
            <a:ext cx="5198288" cy="2349795"/>
          </a:xfrm>
          <a:prstGeom prst="rect">
            <a:avLst/>
          </a:prstGeom>
        </p:spPr>
      </p:pic>
      <p:pic>
        <p:nvPicPr>
          <p:cNvPr id="8" name="Picture 7">
            <a:extLst>
              <a:ext uri="{FF2B5EF4-FFF2-40B4-BE49-F238E27FC236}">
                <a16:creationId xmlns:a16="http://schemas.microsoft.com/office/drawing/2014/main" id="{627B2C9D-7791-417F-8F78-12B89D65FCCE}"/>
              </a:ext>
            </a:extLst>
          </p:cNvPr>
          <p:cNvPicPr>
            <a:picLocks noChangeAspect="1"/>
          </p:cNvPicPr>
          <p:nvPr/>
        </p:nvPicPr>
        <p:blipFill>
          <a:blip r:embed="rId5"/>
          <a:stretch>
            <a:fillRect/>
          </a:stretch>
        </p:blipFill>
        <p:spPr>
          <a:xfrm>
            <a:off x="0" y="2888038"/>
            <a:ext cx="4747524" cy="2241174"/>
          </a:xfrm>
          <a:prstGeom prst="rect">
            <a:avLst/>
          </a:prstGeom>
        </p:spPr>
      </p:pic>
      <p:sp>
        <p:nvSpPr>
          <p:cNvPr id="2" name="TextBox 1">
            <a:extLst>
              <a:ext uri="{FF2B5EF4-FFF2-40B4-BE49-F238E27FC236}">
                <a16:creationId xmlns:a16="http://schemas.microsoft.com/office/drawing/2014/main" id="{7190D0E1-3D8A-4851-89DC-F5ABA4A791B2}"/>
              </a:ext>
            </a:extLst>
          </p:cNvPr>
          <p:cNvSpPr txBox="1"/>
          <p:nvPr/>
        </p:nvSpPr>
        <p:spPr>
          <a:xfrm>
            <a:off x="128588" y="5329237"/>
            <a:ext cx="4443412" cy="1384995"/>
          </a:xfrm>
          <a:prstGeom prst="rect">
            <a:avLst/>
          </a:prstGeom>
          <a:noFill/>
          <a:ln>
            <a:solidFill>
              <a:srgbClr val="FF0000"/>
            </a:solidFill>
          </a:ln>
        </p:spPr>
        <p:txBody>
          <a:bodyPr wrap="square" rtlCol="0">
            <a:spAutoFit/>
          </a:bodyPr>
          <a:lstStyle/>
          <a:p>
            <a:r>
              <a:rPr lang="en-AU" sz="2800" dirty="0"/>
              <a:t>What is </a:t>
            </a:r>
            <a:r>
              <a:rPr lang="en-AU" sz="2800" dirty="0" err="1"/>
              <a:t>V</a:t>
            </a:r>
            <a:r>
              <a:rPr lang="en-AU" sz="2800" baseline="-25000" dirty="0" err="1"/>
              <a:t>out</a:t>
            </a:r>
            <a:r>
              <a:rPr lang="en-AU" sz="2800" dirty="0"/>
              <a:t> as a function of R</a:t>
            </a:r>
            <a:r>
              <a:rPr lang="en-AU" sz="2800" baseline="-25000" dirty="0"/>
              <a:t>1</a:t>
            </a:r>
            <a:r>
              <a:rPr lang="en-AU" sz="2800" dirty="0"/>
              <a:t>, R</a:t>
            </a:r>
            <a:r>
              <a:rPr lang="en-AU" sz="2800" baseline="-25000" dirty="0"/>
              <a:t>2</a:t>
            </a:r>
            <a:r>
              <a:rPr lang="en-AU" sz="2800" dirty="0"/>
              <a:t>, R</a:t>
            </a:r>
            <a:r>
              <a:rPr lang="en-AU" sz="2800" baseline="-25000" dirty="0"/>
              <a:t>3</a:t>
            </a:r>
            <a:r>
              <a:rPr lang="en-AU" sz="2800" dirty="0"/>
              <a:t>, R</a:t>
            </a:r>
            <a:r>
              <a:rPr lang="en-AU" sz="2800" baseline="-25000" dirty="0"/>
              <a:t>4</a:t>
            </a:r>
            <a:r>
              <a:rPr lang="en-AU" sz="2800" dirty="0"/>
              <a:t> and V</a:t>
            </a:r>
            <a:r>
              <a:rPr lang="en-AU" sz="2800" baseline="-25000" dirty="0"/>
              <a:t>ex</a:t>
            </a:r>
            <a:r>
              <a:rPr lang="en-AU" sz="2800" dirty="0"/>
              <a:t>?</a:t>
            </a:r>
          </a:p>
          <a:p>
            <a:r>
              <a:rPr lang="en-AU" sz="2800" dirty="0"/>
              <a:t>Try Deriving it!</a:t>
            </a:r>
            <a:endParaRPr lang="en-US" sz="2800" dirty="0"/>
          </a:p>
        </p:txBody>
      </p:sp>
    </p:spTree>
    <p:extLst>
      <p:ext uri="{BB962C8B-B14F-4D97-AF65-F5344CB8AC3E}">
        <p14:creationId xmlns:p14="http://schemas.microsoft.com/office/powerpoint/2010/main" val="985007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857743" cy="1143000"/>
          </a:xfrm>
        </p:spPr>
        <p:txBody>
          <a:bodyPr/>
          <a:lstStyle/>
          <a:p>
            <a:r>
              <a:rPr lang="en-US" dirty="0"/>
              <a:t>Load Cell</a:t>
            </a:r>
          </a:p>
        </p:txBody>
      </p:sp>
      <p:sp>
        <p:nvSpPr>
          <p:cNvPr id="3" name="Content Placeholder 2"/>
          <p:cNvSpPr>
            <a:spLocks noGrp="1"/>
          </p:cNvSpPr>
          <p:nvPr>
            <p:ph idx="1"/>
          </p:nvPr>
        </p:nvSpPr>
        <p:spPr>
          <a:xfrm>
            <a:off x="457200" y="1600200"/>
            <a:ext cx="4053419" cy="4525963"/>
          </a:xfrm>
        </p:spPr>
        <p:txBody>
          <a:bodyPr>
            <a:noAutofit/>
          </a:bodyPr>
          <a:lstStyle/>
          <a:p>
            <a:r>
              <a:rPr lang="en-US" sz="2000" dirty="0"/>
              <a:t>Calibrated strain gauges bonded to a deformable material.</a:t>
            </a:r>
          </a:p>
          <a:p>
            <a:r>
              <a:rPr lang="en-US" sz="2000" dirty="0"/>
              <a:t>Use Hooke’s Law </a:t>
            </a:r>
            <a:r>
              <a:rPr lang="en-US" sz="2000" dirty="0">
                <a:latin typeface="Symbol" charset="2"/>
                <a:cs typeface="Symbol" charset="2"/>
              </a:rPr>
              <a:t>s</a:t>
            </a:r>
            <a:r>
              <a:rPr lang="en-US" sz="2000" dirty="0"/>
              <a:t>=</a:t>
            </a:r>
            <a:r>
              <a:rPr lang="en-US" sz="2000" dirty="0" err="1"/>
              <a:t>E</a:t>
            </a:r>
            <a:r>
              <a:rPr lang="en-US" sz="2000" dirty="0" err="1">
                <a:latin typeface="Symbol" charset="2"/>
                <a:cs typeface="Symbol" charset="2"/>
              </a:rPr>
              <a:t>e</a:t>
            </a:r>
            <a:r>
              <a:rPr lang="en-US" sz="2000" dirty="0"/>
              <a:t> to convert strain to stress to force. E is modulus of elasticity</a:t>
            </a:r>
          </a:p>
          <a:p>
            <a:r>
              <a:rPr lang="en-US" sz="2000" dirty="0"/>
              <a:t>Used in scales and test equipment such as the one you will use in lab.</a:t>
            </a:r>
          </a:p>
        </p:txBody>
      </p:sp>
      <p:pic>
        <p:nvPicPr>
          <p:cNvPr id="4" name="Picture 3"/>
          <p:cNvPicPr>
            <a:picLocks noChangeAspect="1"/>
          </p:cNvPicPr>
          <p:nvPr/>
        </p:nvPicPr>
        <p:blipFill>
          <a:blip r:embed="rId2"/>
          <a:stretch>
            <a:fillRect/>
          </a:stretch>
        </p:blipFill>
        <p:spPr>
          <a:xfrm>
            <a:off x="4510619" y="142739"/>
            <a:ext cx="4483047" cy="6437478"/>
          </a:xfrm>
          <a:prstGeom prst="rect">
            <a:avLst/>
          </a:prstGeom>
        </p:spPr>
      </p:pic>
    </p:spTree>
    <p:extLst>
      <p:ext uri="{BB962C8B-B14F-4D97-AF65-F5344CB8AC3E}">
        <p14:creationId xmlns:p14="http://schemas.microsoft.com/office/powerpoint/2010/main" val="137489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C625B-CD64-4FA0-BB45-721AAF7E5F17}"/>
              </a:ext>
            </a:extLst>
          </p:cNvPr>
          <p:cNvSpPr>
            <a:spLocks noGrp="1"/>
          </p:cNvSpPr>
          <p:nvPr>
            <p:ph type="title"/>
          </p:nvPr>
        </p:nvSpPr>
        <p:spPr/>
        <p:txBody>
          <a:bodyPr/>
          <a:lstStyle/>
          <a:p>
            <a:r>
              <a:rPr lang="en-AU" dirty="0"/>
              <a:t>Load Cells use one or more Strain gauges</a:t>
            </a:r>
            <a:endParaRPr lang="en-US" dirty="0"/>
          </a:p>
        </p:txBody>
      </p:sp>
      <p:pic>
        <p:nvPicPr>
          <p:cNvPr id="1026" name="Picture 2" descr="Diagram of strain gauges on bar load cells">
            <a:extLst>
              <a:ext uri="{FF2B5EF4-FFF2-40B4-BE49-F238E27FC236}">
                <a16:creationId xmlns:a16="http://schemas.microsoft.com/office/drawing/2014/main" id="{A07C1624-8963-457E-914E-B8D7EA49F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75" y="3429000"/>
            <a:ext cx="442912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rain gauge load cell diagram">
            <a:extLst>
              <a:ext uri="{FF2B5EF4-FFF2-40B4-BE49-F238E27FC236}">
                <a16:creationId xmlns:a16="http://schemas.microsoft.com/office/drawing/2014/main" id="{17FEDDC3-E31E-42EC-A45D-7E4AD84032E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61937" y="1896574"/>
            <a:ext cx="5130984" cy="26852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7516C9E-377C-46AB-BBC3-21479120FFFB}"/>
              </a:ext>
            </a:extLst>
          </p:cNvPr>
          <p:cNvSpPr/>
          <p:nvPr/>
        </p:nvSpPr>
        <p:spPr>
          <a:xfrm>
            <a:off x="141379" y="5143500"/>
            <a:ext cx="4572000" cy="1631216"/>
          </a:xfrm>
          <a:prstGeom prst="rect">
            <a:avLst/>
          </a:prstGeom>
        </p:spPr>
        <p:txBody>
          <a:bodyPr>
            <a:spAutoFit/>
          </a:bodyPr>
          <a:lstStyle/>
          <a:p>
            <a:r>
              <a:rPr lang="en-US" sz="2000" dirty="0">
                <a:hlinkClick r:id="rId5"/>
              </a:rPr>
              <a:t>https://learn.sparkfun.com/tutorials/getting-started-with-load-cells</a:t>
            </a:r>
            <a:endParaRPr lang="en-US" sz="2000" dirty="0"/>
          </a:p>
          <a:p>
            <a:r>
              <a:rPr lang="en-AU" sz="2000" dirty="0"/>
              <a:t>M</a:t>
            </a:r>
            <a:r>
              <a:rPr lang="en-US" sz="2000" dirty="0"/>
              <a:t>ore on scales:</a:t>
            </a:r>
          </a:p>
          <a:p>
            <a:r>
              <a:rPr lang="en-US" sz="2000" dirty="0"/>
              <a:t>http://www.scalenet.com/applications/glossary.html</a:t>
            </a:r>
          </a:p>
        </p:txBody>
      </p:sp>
      <p:sp>
        <p:nvSpPr>
          <p:cNvPr id="3" name="TextBox 2">
            <a:extLst>
              <a:ext uri="{FF2B5EF4-FFF2-40B4-BE49-F238E27FC236}">
                <a16:creationId xmlns:a16="http://schemas.microsoft.com/office/drawing/2014/main" id="{D2852773-EE91-49EA-BDD3-2CBCE0ABB96F}"/>
              </a:ext>
            </a:extLst>
          </p:cNvPr>
          <p:cNvSpPr txBox="1"/>
          <p:nvPr/>
        </p:nvSpPr>
        <p:spPr>
          <a:xfrm>
            <a:off x="5998029" y="1284514"/>
            <a:ext cx="3026228" cy="2031325"/>
          </a:xfrm>
          <a:prstGeom prst="rect">
            <a:avLst/>
          </a:prstGeom>
          <a:noFill/>
        </p:spPr>
        <p:txBody>
          <a:bodyPr wrap="square" rtlCol="0">
            <a:spAutoFit/>
          </a:bodyPr>
          <a:lstStyle/>
          <a:p>
            <a:r>
              <a:rPr lang="en-AU" dirty="0"/>
              <a:t>The load cells you will use in the lab have 4 strain gauges connected in a </a:t>
            </a:r>
            <a:r>
              <a:rPr lang="en-AU" dirty="0" err="1"/>
              <a:t>wheatstone</a:t>
            </a:r>
            <a:r>
              <a:rPr lang="en-AU" dirty="0"/>
              <a:t> </a:t>
            </a:r>
            <a:r>
              <a:rPr lang="en-AU" dirty="0" err="1"/>
              <a:t>brigde</a:t>
            </a:r>
            <a:r>
              <a:rPr lang="en-AU" dirty="0"/>
              <a:t>. This produces 4 wires. There is one extra wire to act as an electrical shield to reduce noise.</a:t>
            </a:r>
          </a:p>
        </p:txBody>
      </p:sp>
    </p:spTree>
    <p:extLst>
      <p:ext uri="{BB962C8B-B14F-4D97-AF65-F5344CB8AC3E}">
        <p14:creationId xmlns:p14="http://schemas.microsoft.com/office/powerpoint/2010/main" val="299680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Operational Amplifier: Op Amp</a:t>
            </a:r>
            <a:endParaRPr lang="en-US" dirty="0"/>
          </a:p>
        </p:txBody>
      </p:sp>
      <p:sp>
        <p:nvSpPr>
          <p:cNvPr id="3" name="Content Placeholder 2"/>
          <p:cNvSpPr>
            <a:spLocks noGrp="1"/>
          </p:cNvSpPr>
          <p:nvPr>
            <p:ph idx="1"/>
          </p:nvPr>
        </p:nvSpPr>
        <p:spPr>
          <a:xfrm>
            <a:off x="628650" y="1825624"/>
            <a:ext cx="6122879" cy="4612753"/>
          </a:xfrm>
        </p:spPr>
        <p:txBody>
          <a:bodyPr>
            <a:normAutofit fontScale="92500" lnSpcReduction="10000"/>
          </a:bodyPr>
          <a:lstStyle/>
          <a:p>
            <a:r>
              <a:rPr lang="en-US" dirty="0"/>
              <a:t>We use Op-Amps for </a:t>
            </a:r>
            <a:r>
              <a:rPr lang="en-US" u="sng" dirty="0"/>
              <a:t>analog signal processing</a:t>
            </a:r>
            <a:r>
              <a:rPr lang="en-US" dirty="0"/>
              <a:t>, the first step before A to D conversion</a:t>
            </a:r>
          </a:p>
          <a:p>
            <a:r>
              <a:rPr lang="en-US" dirty="0"/>
              <a:t>If you tried to use the A2D converter on the Arduino to measure </a:t>
            </a:r>
            <a:r>
              <a:rPr lang="en-US" dirty="0" err="1"/>
              <a:t>V</a:t>
            </a:r>
            <a:r>
              <a:rPr lang="en-US" baseline="-25000" dirty="0" err="1"/>
              <a:t>out</a:t>
            </a:r>
            <a:r>
              <a:rPr lang="en-US" dirty="0"/>
              <a:t> your scale would have very poor resolution.</a:t>
            </a:r>
          </a:p>
          <a:p>
            <a:r>
              <a:rPr lang="en-US" dirty="0"/>
              <a:t>Mostly for acquiring signals that may be </a:t>
            </a:r>
          </a:p>
          <a:p>
            <a:pPr lvl="2"/>
            <a:r>
              <a:rPr lang="en-US" dirty="0"/>
              <a:t>too small, </a:t>
            </a:r>
          </a:p>
          <a:p>
            <a:pPr lvl="2"/>
            <a:r>
              <a:rPr lang="en-US" dirty="0"/>
              <a:t>too noisy </a:t>
            </a:r>
          </a:p>
          <a:p>
            <a:pPr lvl="2"/>
            <a:r>
              <a:rPr lang="en-US" dirty="0"/>
              <a:t>have an offset or </a:t>
            </a:r>
          </a:p>
          <a:p>
            <a:pPr lvl="2"/>
            <a:r>
              <a:rPr lang="en-US" dirty="0"/>
              <a:t>not be in the right format</a:t>
            </a:r>
          </a:p>
          <a:p>
            <a:r>
              <a:rPr lang="en-AU" dirty="0"/>
              <a:t>We will only consider the ideal Op-Amp, which is not the same as the real Op-Amp</a:t>
            </a:r>
            <a:endParaRPr lang="en-US" dirty="0"/>
          </a:p>
        </p:txBody>
      </p:sp>
      <p:pic>
        <p:nvPicPr>
          <p:cNvPr id="1026" name="Picture 2" descr="Image result for op 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005" y="1690689"/>
            <a:ext cx="2305050" cy="1981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op a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5535" y="4463962"/>
            <a:ext cx="2038520" cy="1182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047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5728698" cy="887546"/>
          </a:xfrm>
        </p:spPr>
        <p:txBody>
          <a:bodyPr/>
          <a:lstStyle/>
          <a:p>
            <a:r>
              <a:rPr lang="en-US" dirty="0"/>
              <a:t>Operational Amplifier</a:t>
            </a:r>
          </a:p>
        </p:txBody>
      </p:sp>
      <p:pic>
        <p:nvPicPr>
          <p:cNvPr id="4" name="Picture 3" descr="f5.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42565"/>
            <a:ext cx="4150785" cy="2710717"/>
          </a:xfrm>
          <a:prstGeom prst="rect">
            <a:avLst/>
          </a:prstGeom>
        </p:spPr>
      </p:pic>
      <p:pic>
        <p:nvPicPr>
          <p:cNvPr id="6" name="Picture 5" descr="f5.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784" y="853756"/>
            <a:ext cx="4536016" cy="2488329"/>
          </a:xfrm>
          <a:prstGeom prst="rect">
            <a:avLst/>
          </a:prstGeom>
        </p:spPr>
      </p:pic>
      <p:sp>
        <p:nvSpPr>
          <p:cNvPr id="7" name="TextBox 6"/>
          <p:cNvSpPr txBox="1"/>
          <p:nvPr/>
        </p:nvSpPr>
        <p:spPr>
          <a:xfrm>
            <a:off x="631649" y="4454535"/>
            <a:ext cx="7867603" cy="2123658"/>
          </a:xfrm>
          <a:prstGeom prst="rect">
            <a:avLst/>
          </a:prstGeom>
          <a:noFill/>
        </p:spPr>
        <p:txBody>
          <a:bodyPr wrap="none" rtlCol="0">
            <a:spAutoFit/>
          </a:bodyPr>
          <a:lstStyle/>
          <a:p>
            <a:r>
              <a:rPr lang="en-US" sz="2400" dirty="0"/>
              <a:t>Note, typically supplied by a positive and a negative supply.</a:t>
            </a:r>
          </a:p>
          <a:p>
            <a:endParaRPr lang="en-US" sz="2400" dirty="0"/>
          </a:p>
          <a:p>
            <a:r>
              <a:rPr lang="en-US" sz="2400" b="1" u="sng" dirty="0"/>
              <a:t>The ideal OP AMP</a:t>
            </a:r>
          </a:p>
          <a:p>
            <a:pPr marL="342900" indent="-342900">
              <a:buFont typeface="+mj-lt"/>
              <a:buAutoNum type="arabicPeriod"/>
            </a:pPr>
            <a:r>
              <a:rPr lang="en-US" sz="2000" dirty="0"/>
              <a:t>Infinite input impedance: </a:t>
            </a:r>
            <a:r>
              <a:rPr lang="en-US" sz="2000" dirty="0">
                <a:latin typeface="Times"/>
                <a:cs typeface="Times"/>
              </a:rPr>
              <a:t>I</a:t>
            </a:r>
            <a:r>
              <a:rPr lang="en-US" sz="2000" baseline="-25000" dirty="0">
                <a:latin typeface="Times"/>
                <a:cs typeface="Times"/>
              </a:rPr>
              <a:t>+</a:t>
            </a:r>
            <a:r>
              <a:rPr lang="en-US" sz="2000" dirty="0">
                <a:latin typeface="Times"/>
                <a:cs typeface="Times"/>
              </a:rPr>
              <a:t> = I</a:t>
            </a:r>
            <a:r>
              <a:rPr lang="en-US" sz="2000" baseline="-25000" dirty="0">
                <a:latin typeface="Times"/>
                <a:cs typeface="Times"/>
              </a:rPr>
              <a:t>-</a:t>
            </a:r>
            <a:r>
              <a:rPr lang="en-US" sz="2000" dirty="0">
                <a:latin typeface="Times"/>
                <a:cs typeface="Times"/>
              </a:rPr>
              <a:t> = 0</a:t>
            </a:r>
          </a:p>
          <a:p>
            <a:pPr marL="342900" indent="-342900">
              <a:buFont typeface="+mj-lt"/>
              <a:buAutoNum type="arabicPeriod"/>
            </a:pPr>
            <a:r>
              <a:rPr lang="en-US" sz="2000" dirty="0">
                <a:latin typeface="Calibri"/>
                <a:cs typeface="Calibri"/>
              </a:rPr>
              <a:t>Infinite gain </a:t>
            </a:r>
            <a:r>
              <a:rPr lang="en-US" sz="2000" dirty="0" err="1">
                <a:latin typeface="Times"/>
                <a:cs typeface="Times"/>
              </a:rPr>
              <a:t>V</a:t>
            </a:r>
            <a:r>
              <a:rPr lang="en-US" sz="2000" baseline="-25000" dirty="0" err="1">
                <a:latin typeface="Times"/>
                <a:cs typeface="Times"/>
              </a:rPr>
              <a:t>out</a:t>
            </a:r>
            <a:r>
              <a:rPr lang="en-US" sz="2000" dirty="0">
                <a:latin typeface="Times"/>
                <a:cs typeface="Times"/>
              </a:rPr>
              <a:t> = Gain(V</a:t>
            </a:r>
            <a:r>
              <a:rPr lang="en-US" sz="2000" baseline="-25000" dirty="0">
                <a:latin typeface="Times"/>
                <a:cs typeface="Times"/>
              </a:rPr>
              <a:t>+ </a:t>
            </a:r>
            <a:r>
              <a:rPr lang="en-US" sz="2000" dirty="0">
                <a:latin typeface="Times"/>
                <a:cs typeface="Times"/>
              </a:rPr>
              <a:t>- V</a:t>
            </a:r>
            <a:r>
              <a:rPr lang="en-US" sz="2000" baseline="-25000" dirty="0">
                <a:latin typeface="Times"/>
                <a:cs typeface="Times"/>
              </a:rPr>
              <a:t>-</a:t>
            </a:r>
            <a:r>
              <a:rPr lang="en-US" sz="2000" dirty="0">
                <a:latin typeface="Times"/>
                <a:cs typeface="Times"/>
              </a:rPr>
              <a:t>), therefore V</a:t>
            </a:r>
            <a:r>
              <a:rPr lang="en-US" sz="2000" baseline="-25000" dirty="0">
                <a:latin typeface="Times"/>
                <a:cs typeface="Times"/>
              </a:rPr>
              <a:t>+</a:t>
            </a:r>
            <a:r>
              <a:rPr lang="en-US" sz="2000" dirty="0">
                <a:latin typeface="Times"/>
                <a:cs typeface="Times"/>
              </a:rPr>
              <a:t> = V</a:t>
            </a:r>
            <a:r>
              <a:rPr lang="en-US" sz="2000" baseline="-25000" dirty="0">
                <a:latin typeface="Times"/>
                <a:cs typeface="Times"/>
              </a:rPr>
              <a:t>-</a:t>
            </a:r>
            <a:r>
              <a:rPr lang="en-US" sz="2000" dirty="0">
                <a:latin typeface="+mj-lt"/>
                <a:cs typeface="Times"/>
              </a:rPr>
              <a:t> in negative feedback</a:t>
            </a:r>
            <a:endParaRPr lang="en-US" sz="2000" baseline="-25000" dirty="0">
              <a:latin typeface="Times"/>
              <a:cs typeface="Times"/>
            </a:endParaRPr>
          </a:p>
          <a:p>
            <a:pPr marL="342900" indent="-342900">
              <a:buFont typeface="+mj-lt"/>
              <a:buAutoNum type="arabicPeriod"/>
            </a:pPr>
            <a:r>
              <a:rPr lang="en-US" sz="2000" dirty="0">
                <a:cs typeface="Calibri"/>
              </a:rPr>
              <a:t>Zero output impedance</a:t>
            </a:r>
            <a:endParaRPr lang="en-US" sz="2000" dirty="0"/>
          </a:p>
        </p:txBody>
      </p:sp>
      <p:sp>
        <p:nvSpPr>
          <p:cNvPr id="3" name="TextBox 2">
            <a:extLst>
              <a:ext uri="{FF2B5EF4-FFF2-40B4-BE49-F238E27FC236}">
                <a16:creationId xmlns:a16="http://schemas.microsoft.com/office/drawing/2014/main" id="{E625B827-D3E1-4798-AC20-79D8209DFA0A}"/>
              </a:ext>
            </a:extLst>
          </p:cNvPr>
          <p:cNvSpPr txBox="1"/>
          <p:nvPr/>
        </p:nvSpPr>
        <p:spPr>
          <a:xfrm>
            <a:off x="5694218" y="3287035"/>
            <a:ext cx="3092335" cy="369332"/>
          </a:xfrm>
          <a:prstGeom prst="rect">
            <a:avLst/>
          </a:prstGeom>
          <a:noFill/>
        </p:spPr>
        <p:txBody>
          <a:bodyPr wrap="square" rtlCol="0">
            <a:spAutoFit/>
          </a:bodyPr>
          <a:lstStyle/>
          <a:p>
            <a:r>
              <a:rPr lang="en-AU" dirty="0" err="1"/>
              <a:t>V</a:t>
            </a:r>
            <a:r>
              <a:rPr lang="en-AU" baseline="-25000" dirty="0" err="1"/>
              <a:t>out</a:t>
            </a:r>
            <a:r>
              <a:rPr lang="en-AU" dirty="0"/>
              <a:t> is ~infinity times (V</a:t>
            </a:r>
            <a:r>
              <a:rPr lang="en-AU" baseline="-25000" dirty="0"/>
              <a:t>+</a:t>
            </a:r>
            <a:r>
              <a:rPr lang="en-AU" dirty="0"/>
              <a:t> - V</a:t>
            </a:r>
            <a:r>
              <a:rPr lang="en-AU" baseline="-25000" dirty="0"/>
              <a:t>-</a:t>
            </a:r>
            <a:r>
              <a:rPr lang="en-AU" dirty="0"/>
              <a:t>)</a:t>
            </a:r>
            <a:endParaRPr lang="en-US" dirty="0"/>
          </a:p>
        </p:txBody>
      </p:sp>
      <p:sp>
        <p:nvSpPr>
          <p:cNvPr id="8" name="Rectangle 7">
            <a:extLst>
              <a:ext uri="{FF2B5EF4-FFF2-40B4-BE49-F238E27FC236}">
                <a16:creationId xmlns:a16="http://schemas.microsoft.com/office/drawing/2014/main" id="{7A345D65-9858-48B4-BF50-C7D55165CEF8}"/>
              </a:ext>
            </a:extLst>
          </p:cNvPr>
          <p:cNvSpPr/>
          <p:nvPr/>
        </p:nvSpPr>
        <p:spPr>
          <a:xfrm>
            <a:off x="5602778" y="1864758"/>
            <a:ext cx="91440" cy="4794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249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741 opamp circui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047"/>
            <a:ext cx="6201229" cy="6135953"/>
          </a:xfrm>
          <a:prstGeom prst="rect">
            <a:avLst/>
          </a:prstGeom>
        </p:spPr>
      </p:pic>
      <p:sp>
        <p:nvSpPr>
          <p:cNvPr id="5" name="TextBox 4"/>
          <p:cNvSpPr txBox="1"/>
          <p:nvPr/>
        </p:nvSpPr>
        <p:spPr>
          <a:xfrm>
            <a:off x="5464630" y="722047"/>
            <a:ext cx="3679370" cy="2000548"/>
          </a:xfrm>
          <a:prstGeom prst="rect">
            <a:avLst/>
          </a:prstGeom>
          <a:noFill/>
        </p:spPr>
        <p:txBody>
          <a:bodyPr wrap="square" rtlCol="0">
            <a:spAutoFit/>
          </a:bodyPr>
          <a:lstStyle/>
          <a:p>
            <a:r>
              <a:rPr lang="en-US" sz="2400" b="1" dirty="0"/>
              <a:t>What’s inside an Op-Amp?</a:t>
            </a:r>
          </a:p>
          <a:p>
            <a:r>
              <a:rPr lang="en-US" sz="2000" dirty="0"/>
              <a:t>A bunch of BJTs, some resistors and a capacitor</a:t>
            </a:r>
          </a:p>
          <a:p>
            <a:endParaRPr lang="en-US" sz="2000" dirty="0"/>
          </a:p>
          <a:p>
            <a:r>
              <a:rPr lang="en-US" sz="2000" dirty="0"/>
              <a:t>Typically available as 8 pin can or DIP.</a:t>
            </a:r>
          </a:p>
        </p:txBody>
      </p:sp>
    </p:spTree>
    <p:extLst>
      <p:ext uri="{BB962C8B-B14F-4D97-AF65-F5344CB8AC3E}">
        <p14:creationId xmlns:p14="http://schemas.microsoft.com/office/powerpoint/2010/main" val="354588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Unit Learning Outcomes</a:t>
            </a:r>
            <a:endParaRPr lang="en-US" dirty="0"/>
          </a:p>
        </p:txBody>
      </p:sp>
      <p:sp>
        <p:nvSpPr>
          <p:cNvPr id="3" name="Content Placeholder 2"/>
          <p:cNvSpPr>
            <a:spLocks noGrp="1"/>
          </p:cNvSpPr>
          <p:nvPr>
            <p:ph idx="1"/>
          </p:nvPr>
        </p:nvSpPr>
        <p:spPr/>
        <p:txBody>
          <a:bodyPr>
            <a:normAutofit/>
          </a:bodyPr>
          <a:lstStyle/>
          <a:p>
            <a:r>
              <a:rPr lang="en-AU" sz="2000" b="1" dirty="0"/>
              <a:t>Demonstrate theoretical and practical use of a variety of sensors and actuators, including an understanding of interface electronics.</a:t>
            </a:r>
          </a:p>
          <a:p>
            <a:r>
              <a:rPr lang="en-AU" sz="2000" b="1" dirty="0"/>
              <a:t>Demonstrate use and theoretical practical understanding of a modern microcontroller</a:t>
            </a:r>
          </a:p>
          <a:p>
            <a:r>
              <a:rPr lang="en-AU" sz="2000" dirty="0"/>
              <a:t>Demonstrate practical use and theoretical understanding of </a:t>
            </a:r>
            <a:r>
              <a:rPr lang="en-AU" sz="2000" dirty="0" err="1"/>
              <a:t>electromechanics</a:t>
            </a:r>
            <a:r>
              <a:rPr lang="en-AU" sz="2000" dirty="0"/>
              <a:t> and small DC motors.</a:t>
            </a:r>
          </a:p>
          <a:p>
            <a:r>
              <a:rPr lang="en-AU" sz="2000" dirty="0"/>
              <a:t>Demonstrate creativity and initiative in building small open ended mechatronic systems.</a:t>
            </a:r>
          </a:p>
          <a:p>
            <a:r>
              <a:rPr lang="en-AU" sz="2000" dirty="0"/>
              <a:t>Demonstrate a qualitative understanding of system response, including 2nd order </a:t>
            </a:r>
            <a:r>
              <a:rPr lang="en-US" sz="2000" dirty="0"/>
              <a:t>systems.</a:t>
            </a:r>
          </a:p>
        </p:txBody>
      </p:sp>
    </p:spTree>
    <p:extLst>
      <p:ext uri="{BB962C8B-B14F-4D97-AF65-F5344CB8AC3E}">
        <p14:creationId xmlns:p14="http://schemas.microsoft.com/office/powerpoint/2010/main" val="1597828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160838" cy="1143000"/>
          </a:xfrm>
        </p:spPr>
        <p:txBody>
          <a:bodyPr/>
          <a:lstStyle/>
          <a:p>
            <a:r>
              <a:rPr lang="en-US" dirty="0"/>
              <a:t>Inverting Amp</a:t>
            </a:r>
          </a:p>
        </p:txBody>
      </p:sp>
      <p:sp>
        <p:nvSpPr>
          <p:cNvPr id="5" name="Title 1"/>
          <p:cNvSpPr txBox="1">
            <a:spLocks/>
          </p:cNvSpPr>
          <p:nvPr/>
        </p:nvSpPr>
        <p:spPr>
          <a:xfrm>
            <a:off x="4457120" y="274638"/>
            <a:ext cx="4321756"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Non-inverting Amp</a:t>
            </a:r>
          </a:p>
        </p:txBody>
      </p:sp>
      <p:pic>
        <p:nvPicPr>
          <p:cNvPr id="4" name="Picture 3" descr="inverting.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1623795"/>
            <a:ext cx="3911020" cy="1797957"/>
          </a:xfrm>
          <a:prstGeom prst="rect">
            <a:avLst/>
          </a:prstGeom>
        </p:spPr>
      </p:pic>
      <p:pic>
        <p:nvPicPr>
          <p:cNvPr id="7" name="Picture 6" descr="noninverting.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305" y="1533798"/>
            <a:ext cx="3851124" cy="2310674"/>
          </a:xfrm>
          <a:prstGeom prst="rect">
            <a:avLst/>
          </a:prstGeom>
        </p:spPr>
      </p:pic>
      <p:sp>
        <p:nvSpPr>
          <p:cNvPr id="3" name="TextBox 2">
            <a:extLst>
              <a:ext uri="{FF2B5EF4-FFF2-40B4-BE49-F238E27FC236}">
                <a16:creationId xmlns:a16="http://schemas.microsoft.com/office/drawing/2014/main" id="{3BD55C0A-E93B-4197-8602-AE23F1650279}"/>
              </a:ext>
            </a:extLst>
          </p:cNvPr>
          <p:cNvSpPr txBox="1"/>
          <p:nvPr/>
        </p:nvSpPr>
        <p:spPr>
          <a:xfrm>
            <a:off x="791307" y="4518455"/>
            <a:ext cx="7561385" cy="400110"/>
          </a:xfrm>
          <a:prstGeom prst="rect">
            <a:avLst/>
          </a:prstGeom>
          <a:noFill/>
          <a:ln>
            <a:solidFill>
              <a:srgbClr val="FF0000"/>
            </a:solidFill>
          </a:ln>
        </p:spPr>
        <p:txBody>
          <a:bodyPr wrap="square" rtlCol="0">
            <a:spAutoFit/>
          </a:bodyPr>
          <a:lstStyle/>
          <a:p>
            <a:r>
              <a:rPr lang="en-AU" sz="2000" dirty="0"/>
              <a:t>When solving Op-Amp circuits we usually assume an ideal Op-Amp</a:t>
            </a:r>
            <a:endParaRPr lang="en-US" sz="2000" dirty="0"/>
          </a:p>
        </p:txBody>
      </p:sp>
      <p:sp>
        <p:nvSpPr>
          <p:cNvPr id="6" name="TextBox 5">
            <a:extLst>
              <a:ext uri="{FF2B5EF4-FFF2-40B4-BE49-F238E27FC236}">
                <a16:creationId xmlns:a16="http://schemas.microsoft.com/office/drawing/2014/main" id="{B64CA016-1B62-47AD-84B4-B15A14F4795F}"/>
              </a:ext>
            </a:extLst>
          </p:cNvPr>
          <p:cNvSpPr txBox="1"/>
          <p:nvPr/>
        </p:nvSpPr>
        <p:spPr>
          <a:xfrm>
            <a:off x="694266" y="3807445"/>
            <a:ext cx="8084610" cy="2585323"/>
          </a:xfrm>
          <a:prstGeom prst="rect">
            <a:avLst/>
          </a:prstGeom>
          <a:noFill/>
        </p:spPr>
        <p:txBody>
          <a:bodyPr wrap="square" rtlCol="0">
            <a:spAutoFit/>
          </a:bodyPr>
          <a:lstStyle/>
          <a:p>
            <a:r>
              <a:rPr lang="en-AU" dirty="0"/>
              <a:t>See the EEV Blog video on </a:t>
            </a:r>
            <a:r>
              <a:rPr lang="en-AU" dirty="0" err="1"/>
              <a:t>ilearn</a:t>
            </a:r>
            <a:r>
              <a:rPr lang="en-AU" dirty="0"/>
              <a:t>. In that video he does not derive the gain formulas for these circuits.</a:t>
            </a:r>
          </a:p>
          <a:p>
            <a:endParaRPr lang="en-AU" dirty="0"/>
          </a:p>
          <a:p>
            <a:endParaRPr lang="en-AU" dirty="0"/>
          </a:p>
          <a:p>
            <a:r>
              <a:rPr lang="en-AU" dirty="0"/>
              <a:t>Here is a derivation for the inverting circuit: </a:t>
            </a:r>
            <a:r>
              <a:rPr lang="en-AU" dirty="0">
                <a:hlinkClick r:id="rId5"/>
              </a:rPr>
              <a:t>https://youtu.be/vjY4ikMxwGw</a:t>
            </a:r>
            <a:endParaRPr lang="en-AU" dirty="0"/>
          </a:p>
          <a:p>
            <a:r>
              <a:rPr lang="en-AU" dirty="0"/>
              <a:t>Here is a derivation for the non-inverting circuit: </a:t>
            </a:r>
            <a:r>
              <a:rPr lang="en-AU" dirty="0">
                <a:hlinkClick r:id="rId6"/>
              </a:rPr>
              <a:t>https://youtu.be/gjfCGhaMttc</a:t>
            </a:r>
            <a:endParaRPr lang="en-AU" dirty="0"/>
          </a:p>
          <a:p>
            <a:r>
              <a:rPr lang="en-AU" dirty="0"/>
              <a:t>With some practice, these derivations should be straightforward.</a:t>
            </a:r>
          </a:p>
          <a:p>
            <a:endParaRPr lang="en-AU" dirty="0"/>
          </a:p>
          <a:p>
            <a:endParaRPr lang="en-AU" dirty="0"/>
          </a:p>
        </p:txBody>
      </p:sp>
    </p:spTree>
    <p:extLst>
      <p:ext uri="{BB962C8B-B14F-4D97-AF65-F5344CB8AC3E}">
        <p14:creationId xmlns:p14="http://schemas.microsoft.com/office/powerpoint/2010/main" val="2391473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uff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785" y="549351"/>
            <a:ext cx="2676072" cy="1315735"/>
          </a:xfrm>
          <a:prstGeom prst="rect">
            <a:avLst/>
          </a:prstGeom>
        </p:spPr>
      </p:pic>
      <p:pic>
        <p:nvPicPr>
          <p:cNvPr id="5" name="Picture 4" descr="positive feedback.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2956" y="1865086"/>
            <a:ext cx="4356100" cy="1206500"/>
          </a:xfrm>
          <a:prstGeom prst="rect">
            <a:avLst/>
          </a:prstGeom>
        </p:spPr>
      </p:pic>
      <p:sp>
        <p:nvSpPr>
          <p:cNvPr id="6" name="TextBox 5"/>
          <p:cNvSpPr txBox="1"/>
          <p:nvPr/>
        </p:nvSpPr>
        <p:spPr>
          <a:xfrm>
            <a:off x="562429" y="3891643"/>
            <a:ext cx="8124371" cy="2246769"/>
          </a:xfrm>
          <a:prstGeom prst="rect">
            <a:avLst/>
          </a:prstGeom>
          <a:noFill/>
        </p:spPr>
        <p:txBody>
          <a:bodyPr wrap="square" rtlCol="0">
            <a:spAutoFit/>
          </a:bodyPr>
          <a:lstStyle/>
          <a:p>
            <a:r>
              <a:rPr lang="en-US" sz="2000" dirty="0"/>
              <a:t>EXAMPLE QUESTION 5.1 from text: </a:t>
            </a:r>
          </a:p>
          <a:p>
            <a:r>
              <a:rPr lang="en-US" sz="2000" dirty="0"/>
              <a:t>An inverting op amp circuit is designed with ¼ W resistors. If the input voltage is 5V, what are the minimum required values for the input and feedback resistors if the gain is a) -1 and b) -10.</a:t>
            </a:r>
          </a:p>
          <a:p>
            <a:r>
              <a:rPr lang="en-US" sz="2000" dirty="0"/>
              <a:t>Hint: consider the current in the feedback resistor.</a:t>
            </a:r>
          </a:p>
          <a:p>
            <a:r>
              <a:rPr lang="en-US" sz="2000" dirty="0"/>
              <a:t>Answer: 	a) R1 &amp; R2 &gt;= 100 </a:t>
            </a:r>
            <a:r>
              <a:rPr lang="el-GR" sz="2000" dirty="0"/>
              <a:t>Ω</a:t>
            </a:r>
            <a:endParaRPr lang="en-US" sz="2000" dirty="0"/>
          </a:p>
          <a:p>
            <a:r>
              <a:rPr lang="en-US" sz="2000" dirty="0"/>
              <a:t>		b) R2&gt;= 10 k</a:t>
            </a:r>
            <a:r>
              <a:rPr lang="el-GR" sz="2000" dirty="0"/>
              <a:t>Ω</a:t>
            </a:r>
            <a:r>
              <a:rPr lang="en-AU" sz="2000" dirty="0"/>
              <a:t>, R1&gt;= 1 k</a:t>
            </a:r>
            <a:r>
              <a:rPr lang="el-GR" sz="2000" dirty="0"/>
              <a:t>Ω</a:t>
            </a:r>
            <a:endParaRPr lang="en-US" sz="2000" dirty="0"/>
          </a:p>
        </p:txBody>
      </p:sp>
      <p:sp>
        <p:nvSpPr>
          <p:cNvPr id="7" name="TextBox 6"/>
          <p:cNvSpPr txBox="1"/>
          <p:nvPr/>
        </p:nvSpPr>
        <p:spPr>
          <a:xfrm>
            <a:off x="816429" y="3329214"/>
            <a:ext cx="8278677" cy="400110"/>
          </a:xfrm>
          <a:prstGeom prst="rect">
            <a:avLst/>
          </a:prstGeom>
          <a:noFill/>
        </p:spPr>
        <p:txBody>
          <a:bodyPr wrap="none" rtlCol="0">
            <a:spAutoFit/>
          </a:bodyPr>
          <a:lstStyle/>
          <a:p>
            <a:r>
              <a:rPr lang="en-US" sz="2000" dirty="0"/>
              <a:t>Can make a good oscillator with an op and a capacitor using positive feedback</a:t>
            </a:r>
          </a:p>
        </p:txBody>
      </p:sp>
    </p:spTree>
    <p:extLst>
      <p:ext uri="{BB962C8B-B14F-4D97-AF65-F5344CB8AC3E}">
        <p14:creationId xmlns:p14="http://schemas.microsoft.com/office/powerpoint/2010/main" val="99226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23005"/>
          </a:xfrm>
        </p:spPr>
        <p:txBody>
          <a:bodyPr/>
          <a:lstStyle/>
          <a:p>
            <a:r>
              <a:rPr lang="en-US" dirty="0"/>
              <a:t>Example 1</a:t>
            </a:r>
          </a:p>
        </p:txBody>
      </p:sp>
      <p:pic>
        <p:nvPicPr>
          <p:cNvPr id="4" name="Picture 3"/>
          <p:cNvPicPr>
            <a:picLocks noChangeAspect="1"/>
          </p:cNvPicPr>
          <p:nvPr/>
        </p:nvPicPr>
        <p:blipFill>
          <a:blip r:embed="rId2"/>
          <a:stretch>
            <a:fillRect/>
          </a:stretch>
        </p:blipFill>
        <p:spPr>
          <a:xfrm>
            <a:off x="328385" y="1097642"/>
            <a:ext cx="7960498" cy="278855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0A71D8D-110F-460C-A4B0-E7C01141BE0B}"/>
                  </a:ext>
                </a:extLst>
              </p:cNvPr>
              <p:cNvSpPr txBox="1"/>
              <p:nvPr/>
            </p:nvSpPr>
            <p:spPr>
              <a:xfrm>
                <a:off x="727234" y="4195214"/>
                <a:ext cx="2106923"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𝑉</m:t>
                          </m:r>
                        </m:e>
                        <m:sub>
                          <m:r>
                            <a:rPr lang="en-AU" b="0" i="1" smtClean="0">
                              <a:latin typeface="Cambria Math" panose="02040503050406030204" pitchFamily="18" charset="0"/>
                            </a:rPr>
                            <m:t>𝑜𝑢𝑡</m:t>
                          </m:r>
                        </m:sub>
                      </m:sSub>
                      <m:r>
                        <a:rPr lang="en-AU" b="0" i="1" smtClean="0">
                          <a:latin typeface="Cambria Math" panose="02040503050406030204" pitchFamily="18" charset="0"/>
                        </a:rPr>
                        <m:t>=</m:t>
                      </m:r>
                      <m:r>
                        <a:rPr lang="en-AU" b="0" i="1" smtClean="0">
                          <a:latin typeface="Cambria Math" panose="02040503050406030204" pitchFamily="18" charset="0"/>
                        </a:rPr>
                        <m:t>𝐼</m:t>
                      </m:r>
                      <m:d>
                        <m:dPr>
                          <m:ctrlPr>
                            <a:rPr lang="en-AU" b="0" i="1" smtClean="0">
                              <a:latin typeface="Cambria Math" panose="02040503050406030204" pitchFamily="18" charset="0"/>
                            </a:rPr>
                          </m:ctrlPr>
                        </m:dPr>
                        <m:e>
                          <m:r>
                            <a:rPr lang="en-AU" b="0" i="1" smtClean="0">
                              <a:latin typeface="Cambria Math" panose="02040503050406030204" pitchFamily="18" charset="0"/>
                            </a:rPr>
                            <m:t>1+</m:t>
                          </m:r>
                          <m:f>
                            <m:fPr>
                              <m:ctrlPr>
                                <a:rPr lang="en-AU" b="0" i="1" smtClean="0">
                                  <a:latin typeface="Cambria Math" panose="02040503050406030204" pitchFamily="18" charset="0"/>
                                </a:rPr>
                              </m:ctrlPr>
                            </m:fPr>
                            <m:num>
                              <m:sSub>
                                <m:sSubPr>
                                  <m:ctrlPr>
                                    <a:rPr lang="en-AU" b="0" i="1" smtClean="0">
                                      <a:latin typeface="Cambria Math" panose="02040503050406030204" pitchFamily="18" charset="0"/>
                                    </a:rPr>
                                  </m:ctrlPr>
                                </m:sSubPr>
                                <m:e>
                                  <m:r>
                                    <a:rPr lang="en-AU" b="0" i="1" smtClean="0">
                                      <a:latin typeface="Cambria Math" panose="02040503050406030204" pitchFamily="18" charset="0"/>
                                    </a:rPr>
                                    <m:t>𝑅</m:t>
                                  </m:r>
                                </m:e>
                                <m:sub>
                                  <m:r>
                                    <a:rPr lang="en-AU" b="0" i="1" smtClean="0">
                                      <a:latin typeface="Cambria Math" panose="02040503050406030204" pitchFamily="18" charset="0"/>
                                    </a:rPr>
                                    <m:t>3</m:t>
                                  </m:r>
                                </m:sub>
                              </m:sSub>
                            </m:num>
                            <m:den>
                              <m:sSub>
                                <m:sSubPr>
                                  <m:ctrlPr>
                                    <a:rPr lang="en-AU" b="0" i="1" smtClean="0">
                                      <a:latin typeface="Cambria Math" panose="02040503050406030204" pitchFamily="18" charset="0"/>
                                    </a:rPr>
                                  </m:ctrlPr>
                                </m:sSubPr>
                                <m:e>
                                  <m:r>
                                    <a:rPr lang="en-AU" b="0" i="1" smtClean="0">
                                      <a:latin typeface="Cambria Math" panose="02040503050406030204" pitchFamily="18" charset="0"/>
                                    </a:rPr>
                                    <m:t>𝑅</m:t>
                                  </m:r>
                                </m:e>
                                <m:sub>
                                  <m:r>
                                    <a:rPr lang="en-AU" b="0" i="1" smtClean="0">
                                      <a:latin typeface="Cambria Math" panose="02040503050406030204" pitchFamily="18" charset="0"/>
                                    </a:rPr>
                                    <m:t>4</m:t>
                                  </m:r>
                                </m:sub>
                              </m:sSub>
                            </m:den>
                          </m:f>
                        </m:e>
                      </m:d>
                      <m:sSub>
                        <m:sSubPr>
                          <m:ctrlPr>
                            <a:rPr lang="en-AU" b="0" i="1" smtClean="0">
                              <a:latin typeface="Cambria Math" panose="02040503050406030204" pitchFamily="18" charset="0"/>
                            </a:rPr>
                          </m:ctrlPr>
                        </m:sSubPr>
                        <m:e>
                          <m:r>
                            <a:rPr lang="en-AU" b="0" i="1" smtClean="0">
                              <a:latin typeface="Cambria Math" panose="02040503050406030204" pitchFamily="18" charset="0"/>
                            </a:rPr>
                            <m:t>𝑅</m:t>
                          </m:r>
                        </m:e>
                        <m:sub>
                          <m:r>
                            <a:rPr lang="en-AU" b="0" i="1" smtClean="0">
                              <a:latin typeface="Cambria Math" panose="02040503050406030204" pitchFamily="18" charset="0"/>
                            </a:rPr>
                            <m:t>2</m:t>
                          </m:r>
                        </m:sub>
                      </m:sSub>
                    </m:oMath>
                  </m:oMathPara>
                </a14:m>
                <a:endParaRPr lang="en-AU" dirty="0"/>
              </a:p>
            </p:txBody>
          </p:sp>
        </mc:Choice>
        <mc:Fallback xmlns="">
          <p:sp>
            <p:nvSpPr>
              <p:cNvPr id="3" name="TextBox 2">
                <a:extLst>
                  <a:ext uri="{FF2B5EF4-FFF2-40B4-BE49-F238E27FC236}">
                    <a16:creationId xmlns:a16="http://schemas.microsoft.com/office/drawing/2014/main" id="{60A71D8D-110F-460C-A4B0-E7C01141BE0B}"/>
                  </a:ext>
                </a:extLst>
              </p:cNvPr>
              <p:cNvSpPr txBox="1">
                <a:spLocks noRot="1" noChangeAspect="1" noMove="1" noResize="1" noEditPoints="1" noAdjustHandles="1" noChangeArrowheads="1" noChangeShapeType="1" noTextEdit="1"/>
              </p:cNvSpPr>
              <p:nvPr/>
            </p:nvSpPr>
            <p:spPr>
              <a:xfrm>
                <a:off x="727234" y="4195214"/>
                <a:ext cx="2106923" cy="622350"/>
              </a:xfrm>
              <a:prstGeom prst="rect">
                <a:avLst/>
              </a:prstGeom>
              <a:blipFill>
                <a:blip r:embed="rId3"/>
                <a:stretch>
                  <a:fillRect/>
                </a:stretch>
              </a:blipFill>
            </p:spPr>
            <p:txBody>
              <a:bodyPr/>
              <a:lstStyle/>
              <a:p>
                <a:r>
                  <a:rPr lang="en-AU">
                    <a:noFill/>
                  </a:rPr>
                  <a:t> </a:t>
                </a:r>
              </a:p>
            </p:txBody>
          </p:sp>
        </mc:Fallback>
      </mc:AlternateContent>
      <p:sp>
        <p:nvSpPr>
          <p:cNvPr id="5" name="TextBox 4">
            <a:extLst>
              <a:ext uri="{FF2B5EF4-FFF2-40B4-BE49-F238E27FC236}">
                <a16:creationId xmlns:a16="http://schemas.microsoft.com/office/drawing/2014/main" id="{C84871F2-D958-4FED-B6D0-1D0CF0CBFE46}"/>
              </a:ext>
            </a:extLst>
          </p:cNvPr>
          <p:cNvSpPr txBox="1"/>
          <p:nvPr/>
        </p:nvSpPr>
        <p:spPr>
          <a:xfrm>
            <a:off x="727234" y="3763216"/>
            <a:ext cx="1587910" cy="369332"/>
          </a:xfrm>
          <a:prstGeom prst="rect">
            <a:avLst/>
          </a:prstGeom>
          <a:noFill/>
        </p:spPr>
        <p:txBody>
          <a:bodyPr wrap="square" rtlCol="0">
            <a:spAutoFit/>
          </a:bodyPr>
          <a:lstStyle/>
          <a:p>
            <a:r>
              <a:rPr lang="en-AU" dirty="0"/>
              <a:t>Answer</a:t>
            </a:r>
          </a:p>
        </p:txBody>
      </p:sp>
      <p:sp>
        <p:nvSpPr>
          <p:cNvPr id="6" name="Rectangle 5">
            <a:extLst>
              <a:ext uri="{FF2B5EF4-FFF2-40B4-BE49-F238E27FC236}">
                <a16:creationId xmlns:a16="http://schemas.microsoft.com/office/drawing/2014/main" id="{530C1EE1-ADC4-4997-AE72-5C315D3854CC}"/>
              </a:ext>
            </a:extLst>
          </p:cNvPr>
          <p:cNvSpPr/>
          <p:nvPr/>
        </p:nvSpPr>
        <p:spPr>
          <a:xfrm>
            <a:off x="457200" y="3668486"/>
            <a:ext cx="2677884" cy="13933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52031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160838" cy="1143000"/>
          </a:xfrm>
        </p:spPr>
        <p:txBody>
          <a:bodyPr>
            <a:normAutofit/>
          </a:bodyPr>
          <a:lstStyle/>
          <a:p>
            <a:r>
              <a:rPr lang="en-US" dirty="0"/>
              <a:t>Summer Amp</a:t>
            </a:r>
          </a:p>
        </p:txBody>
      </p:sp>
      <p:sp>
        <p:nvSpPr>
          <p:cNvPr id="3" name="Content Placeholder 2"/>
          <p:cNvSpPr>
            <a:spLocks noGrp="1"/>
          </p:cNvSpPr>
          <p:nvPr>
            <p:ph idx="1"/>
          </p:nvPr>
        </p:nvSpPr>
        <p:spPr>
          <a:xfrm>
            <a:off x="457200" y="3086099"/>
            <a:ext cx="3751943" cy="1868715"/>
          </a:xfrm>
        </p:spPr>
        <p:txBody>
          <a:bodyPr>
            <a:normAutofit fontScale="92500" lnSpcReduction="10000"/>
          </a:bodyPr>
          <a:lstStyle/>
          <a:p>
            <a:pPr marL="0" indent="0">
              <a:buNone/>
            </a:pPr>
            <a:r>
              <a:rPr lang="en-US" u="sng" dirty="0"/>
              <a:t>Superposition Principle: </a:t>
            </a:r>
            <a:r>
              <a:rPr lang="en-US" dirty="0"/>
              <a:t>For a linear system, we can analyze the inputs separately and sum their results</a:t>
            </a:r>
          </a:p>
        </p:txBody>
      </p:sp>
      <p:sp>
        <p:nvSpPr>
          <p:cNvPr id="5" name="Title 1"/>
          <p:cNvSpPr txBox="1">
            <a:spLocks/>
          </p:cNvSpPr>
          <p:nvPr/>
        </p:nvSpPr>
        <p:spPr>
          <a:xfrm>
            <a:off x="4618038" y="274638"/>
            <a:ext cx="4160838"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Difference Amp</a:t>
            </a:r>
          </a:p>
        </p:txBody>
      </p:sp>
      <p:sp>
        <p:nvSpPr>
          <p:cNvPr id="6" name="Content Placeholder 2"/>
          <p:cNvSpPr txBox="1">
            <a:spLocks/>
          </p:cNvSpPr>
          <p:nvPr/>
        </p:nvSpPr>
        <p:spPr>
          <a:xfrm>
            <a:off x="4618038" y="3480966"/>
            <a:ext cx="4160838" cy="2570812"/>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When </a:t>
            </a:r>
            <a:r>
              <a:rPr lang="en-US" sz="2400" dirty="0">
                <a:latin typeface="Times"/>
                <a:cs typeface="Times"/>
              </a:rPr>
              <a:t>R</a:t>
            </a:r>
            <a:r>
              <a:rPr lang="en-US" sz="2400" baseline="-25000" dirty="0">
                <a:latin typeface="Times"/>
                <a:cs typeface="Times"/>
              </a:rPr>
              <a:t>1</a:t>
            </a:r>
            <a:r>
              <a:rPr lang="en-US" sz="2400" dirty="0">
                <a:latin typeface="Times"/>
                <a:cs typeface="Times"/>
              </a:rPr>
              <a:t>=R</a:t>
            </a:r>
            <a:r>
              <a:rPr lang="en-US" sz="2400" baseline="-25000" dirty="0">
                <a:latin typeface="Times"/>
                <a:cs typeface="Times"/>
              </a:rPr>
              <a:t>2</a:t>
            </a:r>
            <a:r>
              <a:rPr lang="en-US" sz="2400" dirty="0">
                <a:latin typeface="Times"/>
                <a:cs typeface="Times"/>
              </a:rPr>
              <a:t>=R, </a:t>
            </a:r>
          </a:p>
          <a:p>
            <a:pPr marL="0" indent="0">
              <a:buNone/>
            </a:pPr>
            <a:r>
              <a:rPr lang="en-US" sz="2400" dirty="0" err="1">
                <a:latin typeface="Times"/>
                <a:cs typeface="Times"/>
              </a:rPr>
              <a:t>Vout</a:t>
            </a:r>
            <a:r>
              <a:rPr lang="en-US" sz="2400" dirty="0">
                <a:latin typeface="Times"/>
                <a:cs typeface="Times"/>
              </a:rPr>
              <a:t>=</a:t>
            </a:r>
            <a:r>
              <a:rPr lang="en-US" sz="2400" dirty="0" err="1">
                <a:latin typeface="Times"/>
                <a:cs typeface="Times"/>
              </a:rPr>
              <a:t>R</a:t>
            </a:r>
            <a:r>
              <a:rPr lang="en-US" sz="2400" baseline="-25000" dirty="0" err="1">
                <a:latin typeface="Times"/>
                <a:cs typeface="Times"/>
              </a:rPr>
              <a:t>f</a:t>
            </a:r>
            <a:r>
              <a:rPr lang="en-US" sz="2400" dirty="0">
                <a:latin typeface="Times"/>
                <a:cs typeface="Times"/>
              </a:rPr>
              <a:t>/R (V</a:t>
            </a:r>
            <a:r>
              <a:rPr lang="en-US" sz="2400" baseline="-25000" dirty="0">
                <a:latin typeface="Times"/>
                <a:cs typeface="Times"/>
              </a:rPr>
              <a:t>2</a:t>
            </a:r>
            <a:r>
              <a:rPr lang="en-US" sz="2400" dirty="0">
                <a:latin typeface="Times"/>
                <a:cs typeface="Times"/>
              </a:rPr>
              <a:t>-V</a:t>
            </a:r>
            <a:r>
              <a:rPr lang="en-US" sz="2400" baseline="-25000" dirty="0">
                <a:latin typeface="Times"/>
                <a:cs typeface="Times"/>
              </a:rPr>
              <a:t>1</a:t>
            </a:r>
            <a:r>
              <a:rPr lang="en-US" sz="2400" dirty="0">
                <a:latin typeface="Times"/>
                <a:cs typeface="Times"/>
              </a:rPr>
              <a:t>)</a:t>
            </a:r>
          </a:p>
          <a:p>
            <a:pPr marL="0" indent="0">
              <a:buNone/>
            </a:pPr>
            <a:r>
              <a:rPr lang="en-US" sz="2400" dirty="0"/>
              <a:t>This works alright for sources (V1 &amp; V2) with low output impedance. But for sources that cannot supply much current we use an instrumentation amplifier. It uses 3 op amps and has very high input impedance.</a:t>
            </a:r>
          </a:p>
        </p:txBody>
      </p:sp>
      <p:pic>
        <p:nvPicPr>
          <p:cNvPr id="4" name="Picture 3"/>
          <p:cNvPicPr>
            <a:picLocks noChangeAspect="1"/>
          </p:cNvPicPr>
          <p:nvPr/>
        </p:nvPicPr>
        <p:blipFill>
          <a:blip r:embed="rId3"/>
          <a:stretch>
            <a:fillRect/>
          </a:stretch>
        </p:blipFill>
        <p:spPr>
          <a:xfrm>
            <a:off x="291444" y="1139370"/>
            <a:ext cx="4326594" cy="1910444"/>
          </a:xfrm>
          <a:prstGeom prst="rect">
            <a:avLst/>
          </a:prstGeom>
        </p:spPr>
      </p:pic>
      <p:pic>
        <p:nvPicPr>
          <p:cNvPr id="7" name="Picture 6"/>
          <p:cNvPicPr>
            <a:picLocks noChangeAspect="1"/>
          </p:cNvPicPr>
          <p:nvPr/>
        </p:nvPicPr>
        <p:blipFill>
          <a:blip r:embed="rId4"/>
          <a:stretch>
            <a:fillRect/>
          </a:stretch>
        </p:blipFill>
        <p:spPr>
          <a:xfrm>
            <a:off x="4618038" y="1139369"/>
            <a:ext cx="4160838" cy="2341597"/>
          </a:xfrm>
          <a:prstGeom prst="rect">
            <a:avLst/>
          </a:prstGeom>
        </p:spPr>
      </p:pic>
    </p:spTree>
    <p:extLst>
      <p:ext uri="{BB962C8B-B14F-4D97-AF65-F5344CB8AC3E}">
        <p14:creationId xmlns:p14="http://schemas.microsoft.com/office/powerpoint/2010/main" val="4235376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Instrumentation Amplifier </a:t>
            </a:r>
            <a:br>
              <a:rPr lang="en-US" sz="2400" dirty="0"/>
            </a:br>
            <a:r>
              <a:rPr lang="en-US" sz="2400" dirty="0"/>
              <a:t>will use INA125P in lab</a:t>
            </a:r>
            <a:endParaRPr lang="en-US" dirty="0"/>
          </a:p>
        </p:txBody>
      </p:sp>
      <p:sp>
        <p:nvSpPr>
          <p:cNvPr id="3" name="Content Placeholder 2"/>
          <p:cNvSpPr>
            <a:spLocks noGrp="1"/>
          </p:cNvSpPr>
          <p:nvPr>
            <p:ph idx="1"/>
          </p:nvPr>
        </p:nvSpPr>
        <p:spPr>
          <a:xfrm>
            <a:off x="457200" y="1690688"/>
            <a:ext cx="8229600" cy="4923351"/>
          </a:xfrm>
        </p:spPr>
        <p:txBody>
          <a:bodyPr>
            <a:normAutofit lnSpcReduction="10000"/>
          </a:bodyPr>
          <a:lstStyle/>
          <a:p>
            <a:r>
              <a:rPr lang="en-US" sz="2000" dirty="0"/>
              <a:t>A standard difference amplifier does not have a high input impedance. </a:t>
            </a:r>
          </a:p>
          <a:p>
            <a:r>
              <a:rPr lang="en-AU" sz="2000" dirty="0"/>
              <a:t>An instrumentation amplifier is a fancy difference amplifier.</a:t>
            </a:r>
            <a:endParaRPr lang="en-US" sz="2000" dirty="0"/>
          </a:p>
          <a:p>
            <a:r>
              <a:rPr lang="en-US" sz="2000" dirty="0"/>
              <a:t>An instrumentation amplifier is normally a monolithic IC containing resistors and op-amps. It has </a:t>
            </a:r>
          </a:p>
          <a:p>
            <a:pPr lvl="1"/>
            <a:r>
              <a:rPr lang="en-US" sz="1800" dirty="0"/>
              <a:t>very high input impedance</a:t>
            </a:r>
          </a:p>
          <a:p>
            <a:pPr lvl="1"/>
            <a:r>
              <a:rPr lang="en-US" sz="1800" dirty="0"/>
              <a:t>Large common mode rejection ratio (CMMR) (ratio of average gain to difference average gain. zero in theory).</a:t>
            </a:r>
          </a:p>
          <a:p>
            <a:pPr lvl="1"/>
            <a:r>
              <a:rPr lang="en-US" sz="1800" dirty="0"/>
              <a:t>Consistent bandwidth over a large range of gains.</a:t>
            </a:r>
          </a:p>
          <a:p>
            <a:r>
              <a:rPr lang="en-US" sz="2000" dirty="0"/>
              <a:t>Gain is typically set by an external resistor.</a:t>
            </a:r>
          </a:p>
          <a:p>
            <a:r>
              <a:rPr lang="en-US" sz="2000" dirty="0"/>
              <a:t>Getting a low CMRR is achieved by making the entire device on one chip and laser-trimming resistors to balance the gain of the + and – channels.</a:t>
            </a:r>
          </a:p>
          <a:p>
            <a:r>
              <a:rPr lang="en-US" sz="2000" dirty="0"/>
              <a:t>See INA125P example data sheet for gain equation, output range, CMRR, bandwidth.</a:t>
            </a:r>
          </a:p>
          <a:p>
            <a:r>
              <a:rPr lang="en-US" sz="2000" dirty="0"/>
              <a:t>See two examples of hacking a kitchen scale: </a:t>
            </a:r>
            <a:r>
              <a:rPr lang="en-US" sz="2000" dirty="0" err="1"/>
              <a:t>pdf</a:t>
            </a:r>
            <a:r>
              <a:rPr lang="en-US" sz="2000" dirty="0"/>
              <a:t> and </a:t>
            </a:r>
            <a:r>
              <a:rPr lang="en-US" sz="2000" dirty="0">
                <a:hlinkClick r:id="rId2"/>
              </a:rPr>
              <a:t>http://forum.arduino.cc/index.php/topic,192016.0.html</a:t>
            </a:r>
            <a:endParaRPr lang="en-US" sz="2000" dirty="0"/>
          </a:p>
        </p:txBody>
      </p:sp>
    </p:spTree>
    <p:extLst>
      <p:ext uri="{BB962C8B-B14F-4D97-AF65-F5344CB8AC3E}">
        <p14:creationId xmlns:p14="http://schemas.microsoft.com/office/powerpoint/2010/main" val="1624532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EB653-9113-4ADC-8FA3-C71FA3299324}"/>
              </a:ext>
            </a:extLst>
          </p:cNvPr>
          <p:cNvSpPr>
            <a:spLocks noGrp="1"/>
          </p:cNvSpPr>
          <p:nvPr>
            <p:ph type="title"/>
          </p:nvPr>
        </p:nvSpPr>
        <p:spPr>
          <a:xfrm>
            <a:off x="628650" y="365126"/>
            <a:ext cx="7886700" cy="2178049"/>
          </a:xfrm>
        </p:spPr>
        <p:txBody>
          <a:bodyPr>
            <a:noAutofit/>
          </a:bodyPr>
          <a:lstStyle/>
          <a:p>
            <a:r>
              <a:rPr lang="en-AU" sz="3200" b="1" dirty="0"/>
              <a:t>Example: </a:t>
            </a:r>
            <a:r>
              <a:rPr lang="en-AU" sz="2400" dirty="0"/>
              <a:t>For a full-bridge load cell, supplied with 10V, </a:t>
            </a:r>
            <a:br>
              <a:rPr lang="en-AU" sz="2400" dirty="0"/>
            </a:br>
            <a:r>
              <a:rPr lang="en-AU" sz="2400" dirty="0"/>
              <a:t>a) what voltage would be observed if 70 micro strains were experience by each branch? Each strain gauge has a gauge factor of 2 and a nominal resistance of 120 </a:t>
            </a:r>
            <a:r>
              <a:rPr lang="en-AU" sz="2400" dirty="0">
                <a:sym typeface="Symbol" panose="05050102010706020507" pitchFamily="18" charset="2"/>
              </a:rPr>
              <a:t></a:t>
            </a:r>
            <a:r>
              <a:rPr lang="en-AU" sz="2400" dirty="0"/>
              <a:t>.</a:t>
            </a:r>
            <a:br>
              <a:rPr lang="en-AU" sz="2400" dirty="0"/>
            </a:br>
            <a:r>
              <a:rPr lang="en-AU" sz="2400" dirty="0"/>
              <a:t>b) what instrumentation amplifier gain should you choose if used with an Arduino?</a:t>
            </a:r>
            <a:br>
              <a:rPr lang="en-US" sz="2400" dirty="0"/>
            </a:br>
            <a:endParaRPr lang="en-US" sz="2400" dirty="0"/>
          </a:p>
        </p:txBody>
      </p:sp>
      <p:pic>
        <p:nvPicPr>
          <p:cNvPr id="4" name="Picture 2" descr="alt text">
            <a:extLst>
              <a:ext uri="{FF2B5EF4-FFF2-40B4-BE49-F238E27FC236}">
                <a16:creationId xmlns:a16="http://schemas.microsoft.com/office/drawing/2014/main" id="{3BE6BAA6-0586-4E38-A678-3E76C258E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672408"/>
            <a:ext cx="3686175" cy="271492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37D5A930-1FA0-409A-82D3-8FC667928275}"/>
              </a:ext>
            </a:extLst>
          </p:cNvPr>
          <p:cNvSpPr>
            <a:spLocks noGrp="1"/>
          </p:cNvSpPr>
          <p:nvPr>
            <p:ph idx="1"/>
          </p:nvPr>
        </p:nvSpPr>
        <p:spPr>
          <a:xfrm>
            <a:off x="4697639" y="2543175"/>
            <a:ext cx="4146324" cy="4114800"/>
          </a:xfrm>
        </p:spPr>
        <p:txBody>
          <a:bodyPr>
            <a:normAutofit fontScale="92500" lnSpcReduction="10000"/>
          </a:bodyPr>
          <a:lstStyle/>
          <a:p>
            <a:pPr marL="0" indent="0">
              <a:buNone/>
            </a:pPr>
            <a:r>
              <a:rPr lang="en-AU" sz="2000" dirty="0"/>
              <a:t>Consider the circuit.</a:t>
            </a:r>
          </a:p>
          <a:p>
            <a:pPr marL="0" indent="0">
              <a:buNone/>
            </a:pPr>
            <a:r>
              <a:rPr lang="en-AU" sz="2000" dirty="0"/>
              <a:t>The fractional change in resistance for each branch is +/- 2.0(70e-6)</a:t>
            </a:r>
          </a:p>
          <a:p>
            <a:pPr marL="0" indent="0">
              <a:buNone/>
            </a:pPr>
            <a:r>
              <a:rPr lang="en-AU" sz="2000" dirty="0"/>
              <a:t>The resistances are 120.0168 and 119.9832</a:t>
            </a:r>
          </a:p>
          <a:p>
            <a:pPr marL="0" indent="0">
              <a:buNone/>
            </a:pPr>
            <a:r>
              <a:rPr lang="en-AU" sz="2000" dirty="0" err="1"/>
              <a:t>Vout</a:t>
            </a:r>
            <a:r>
              <a:rPr lang="en-AU" sz="2000" dirty="0"/>
              <a:t> = 10(119.9832/240-120.0168/240) = -1.4 mV (Equation 9.21 from text)</a:t>
            </a:r>
          </a:p>
          <a:p>
            <a:pPr marL="0" indent="0">
              <a:buNone/>
            </a:pPr>
            <a:r>
              <a:rPr lang="en-AU" sz="2000" dirty="0"/>
              <a:t>Uh, Oh, its negative. Arduino can’t measure negative voltages… But we can flip the load cell around, or even easier, flip the green and white wires around!</a:t>
            </a:r>
          </a:p>
          <a:p>
            <a:pPr marL="0" indent="0">
              <a:buNone/>
            </a:pPr>
            <a:r>
              <a:rPr lang="en-AU" sz="2000" dirty="0"/>
              <a:t>I would use a gain 5/0.0014 = 3600 to make full use of the 5 volt </a:t>
            </a:r>
            <a:r>
              <a:rPr lang="en-AU" sz="2000" dirty="0" err="1"/>
              <a:t>analog</a:t>
            </a:r>
            <a:r>
              <a:rPr lang="en-AU" sz="2000" dirty="0"/>
              <a:t> input range.</a:t>
            </a:r>
            <a:endParaRPr lang="en-US" sz="2000" dirty="0"/>
          </a:p>
        </p:txBody>
      </p:sp>
    </p:spTree>
    <p:extLst>
      <p:ext uri="{BB962C8B-B14F-4D97-AF65-F5344CB8AC3E}">
        <p14:creationId xmlns:p14="http://schemas.microsoft.com/office/powerpoint/2010/main" val="3512635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E2C2F-D589-4E23-AB46-154CBF46FBAA}"/>
              </a:ext>
            </a:extLst>
          </p:cNvPr>
          <p:cNvSpPr>
            <a:spLocks noGrp="1"/>
          </p:cNvSpPr>
          <p:nvPr>
            <p:ph type="title"/>
          </p:nvPr>
        </p:nvSpPr>
        <p:spPr>
          <a:xfrm>
            <a:off x="628650" y="365126"/>
            <a:ext cx="7886700" cy="2563131"/>
          </a:xfrm>
        </p:spPr>
        <p:txBody>
          <a:bodyPr>
            <a:noAutofit/>
          </a:bodyPr>
          <a:lstStyle/>
          <a:p>
            <a:r>
              <a:rPr lang="en-AU" sz="2400" b="1" dirty="0"/>
              <a:t>Example 9.16 from text</a:t>
            </a:r>
            <a:r>
              <a:rPr lang="en-AU" sz="2000" dirty="0"/>
              <a:t>: </a:t>
            </a:r>
            <a:r>
              <a:rPr lang="en-AU" sz="1800" dirty="0"/>
              <a:t>A steel bar with modulus of elasticity 200 </a:t>
            </a:r>
            <a:r>
              <a:rPr lang="en-AU" sz="1800" dirty="0" err="1"/>
              <a:t>GPa</a:t>
            </a:r>
            <a:r>
              <a:rPr lang="en-AU" sz="1800" dirty="0"/>
              <a:t> and a diameter of 10 mm is loaded in tension with an axial load of 50 </a:t>
            </a:r>
            <a:r>
              <a:rPr lang="en-AU" sz="1800" dirty="0" err="1"/>
              <a:t>kN.</a:t>
            </a:r>
            <a:r>
              <a:rPr lang="en-AU" sz="1800" dirty="0"/>
              <a:t> </a:t>
            </a:r>
            <a:br>
              <a:rPr lang="en-AU" sz="1800" dirty="0"/>
            </a:br>
            <a:r>
              <a:rPr lang="en-AU" sz="1800" dirty="0"/>
              <a:t>A) What is the stress in the bar?</a:t>
            </a:r>
            <a:br>
              <a:rPr lang="en-AU" sz="1800" dirty="0"/>
            </a:br>
            <a:r>
              <a:rPr lang="en-AU" sz="1800" dirty="0"/>
              <a:t>B) If a strain gage of gage factor 2.115 and a resistance of 120 </a:t>
            </a:r>
            <a:r>
              <a:rPr lang="el-GR" sz="1800" dirty="0"/>
              <a:t>Ω</a:t>
            </a:r>
            <a:r>
              <a:rPr lang="en-AU" sz="1800" dirty="0"/>
              <a:t> is mounted on the bar in the axial direction, what is the change in resistance of the gage from the unloaded state to the strained state?</a:t>
            </a:r>
            <a:br>
              <a:rPr lang="en-AU" sz="1800" dirty="0"/>
            </a:br>
            <a:r>
              <a:rPr lang="en-AU" sz="1800" dirty="0"/>
              <a:t>C) The strain gage is placed in one branch of a Wheatstone bridge (R1), with the other three legs having the same base resistance but not strained. If the bridge is supplied with 5V and the output voltage is amplified by 800, what is measured output voltage in the strained state?</a:t>
            </a:r>
            <a:endParaRPr lang="en-AU" sz="2000" dirty="0"/>
          </a:p>
        </p:txBody>
      </p:sp>
      <p:sp>
        <p:nvSpPr>
          <p:cNvPr id="3" name="Content Placeholder 2">
            <a:extLst>
              <a:ext uri="{FF2B5EF4-FFF2-40B4-BE49-F238E27FC236}">
                <a16:creationId xmlns:a16="http://schemas.microsoft.com/office/drawing/2014/main" id="{C593137C-8DAA-4220-893B-6BA8BFE33B0B}"/>
              </a:ext>
            </a:extLst>
          </p:cNvPr>
          <p:cNvSpPr>
            <a:spLocks noGrp="1"/>
          </p:cNvSpPr>
          <p:nvPr>
            <p:ph idx="1"/>
          </p:nvPr>
        </p:nvSpPr>
        <p:spPr>
          <a:xfrm>
            <a:off x="628650" y="3428999"/>
            <a:ext cx="7886700" cy="2747963"/>
          </a:xfrm>
        </p:spPr>
        <p:txBody>
          <a:bodyPr/>
          <a:lstStyle/>
          <a:p>
            <a:pPr marL="514350" indent="-514350">
              <a:buFont typeface="+mj-lt"/>
              <a:buAutoNum type="alphaUcPeriod"/>
            </a:pPr>
            <a:r>
              <a:rPr lang="en-AU" dirty="0"/>
              <a:t> 6.37e8 Pa</a:t>
            </a:r>
          </a:p>
          <a:p>
            <a:pPr marL="514350" indent="-514350">
              <a:buFont typeface="+mj-lt"/>
              <a:buAutoNum type="alphaUcPeriod"/>
            </a:pPr>
            <a:r>
              <a:rPr lang="en-AU" dirty="0"/>
              <a:t>0.8080 </a:t>
            </a:r>
            <a:r>
              <a:rPr lang="el-GR" dirty="0"/>
              <a:t>Ω</a:t>
            </a:r>
            <a:endParaRPr lang="en-AU" dirty="0"/>
          </a:p>
          <a:p>
            <a:pPr marL="514350" indent="-514350">
              <a:buFont typeface="+mj-lt"/>
              <a:buAutoNum type="alphaUcPeriod"/>
            </a:pPr>
            <a:r>
              <a:rPr lang="en-AU"/>
              <a:t>6.71 V</a:t>
            </a:r>
            <a:endParaRPr lang="en-AU" dirty="0"/>
          </a:p>
          <a:p>
            <a:pPr marL="514350" indent="-514350">
              <a:buFont typeface="+mj-lt"/>
              <a:buAutoNum type="alphaUcPeriod"/>
            </a:pPr>
            <a:endParaRPr lang="en-AU" dirty="0"/>
          </a:p>
          <a:p>
            <a:pPr marL="514350" indent="-514350">
              <a:buFont typeface="+mj-lt"/>
              <a:buAutoNum type="alphaUcPeriod"/>
            </a:pPr>
            <a:endParaRPr lang="en-AU" dirty="0"/>
          </a:p>
        </p:txBody>
      </p:sp>
    </p:spTree>
    <p:extLst>
      <p:ext uri="{BB962C8B-B14F-4D97-AF65-F5344CB8AC3E}">
        <p14:creationId xmlns:p14="http://schemas.microsoft.com/office/powerpoint/2010/main" val="1650495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C57B96-22BB-7B44-9A75-E04E45B6390F}" type="slidenum">
              <a:rPr lang="en-US" smtClean="0"/>
              <a:t>27</a:t>
            </a:fld>
            <a:endParaRPr lang="en-US"/>
          </a:p>
        </p:txBody>
      </p:sp>
      <p:sp>
        <p:nvSpPr>
          <p:cNvPr id="3" name="TextBox 2"/>
          <p:cNvSpPr txBox="1"/>
          <p:nvPr/>
        </p:nvSpPr>
        <p:spPr>
          <a:xfrm>
            <a:off x="308034" y="331767"/>
            <a:ext cx="5109882" cy="2031325"/>
          </a:xfrm>
          <a:prstGeom prst="rect">
            <a:avLst/>
          </a:prstGeom>
          <a:noFill/>
          <a:ln>
            <a:solidFill>
              <a:schemeClr val="tx1"/>
            </a:solidFill>
          </a:ln>
        </p:spPr>
        <p:txBody>
          <a:bodyPr wrap="square" rtlCol="0">
            <a:spAutoFit/>
          </a:bodyPr>
          <a:lstStyle/>
          <a:p>
            <a:r>
              <a:rPr lang="en-AU" dirty="0"/>
              <a:t>A new experimental strain gauge is mounted on a 2 mm diameter stainless steel (AISI 302) bar in the axial direction. The gauge has a measured resistance of 120 Ohm, and when the bar is loaded with 200 kg in tension, the gauge resistance increases by 0.77 Ohm. What is the gauge factor of the gauge?</a:t>
            </a:r>
          </a:p>
          <a:p>
            <a:r>
              <a:rPr lang="en-AU" dirty="0"/>
              <a:t>Answer: F=1.85 to 2.0 depending modulus</a:t>
            </a:r>
            <a:endParaRPr lang="en-US" dirty="0"/>
          </a:p>
        </p:txBody>
      </p:sp>
      <p:pic>
        <p:nvPicPr>
          <p:cNvPr id="1026" name="Picture 2" descr="c06f042.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05" y="3560388"/>
            <a:ext cx="3711357" cy="296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140445" y="3735633"/>
            <a:ext cx="4263326" cy="1754326"/>
          </a:xfrm>
          <a:prstGeom prst="rect">
            <a:avLst/>
          </a:prstGeom>
          <a:noFill/>
          <a:ln>
            <a:solidFill>
              <a:schemeClr val="tx1"/>
            </a:solidFill>
          </a:ln>
        </p:spPr>
        <p:txBody>
          <a:bodyPr wrap="square" rtlCol="0">
            <a:spAutoFit/>
          </a:bodyPr>
          <a:lstStyle/>
          <a:p>
            <a:pPr marL="342900" indent="-342900">
              <a:buAutoNum type="alphaLcParenR"/>
            </a:pPr>
            <a:r>
              <a:rPr lang="en-AU" dirty="0"/>
              <a:t>Find </a:t>
            </a:r>
            <a:r>
              <a:rPr lang="en-AU" i="1" dirty="0" err="1"/>
              <a:t>v</a:t>
            </a:r>
            <a:r>
              <a:rPr lang="en-AU" i="1" baseline="-25000" dirty="0" err="1"/>
              <a:t>o</a:t>
            </a:r>
            <a:r>
              <a:rPr lang="en-AU" dirty="0"/>
              <a:t> and </a:t>
            </a:r>
            <a:r>
              <a:rPr lang="en-AU" i="1" dirty="0" err="1"/>
              <a:t>i</a:t>
            </a:r>
            <a:r>
              <a:rPr lang="en-AU" i="1" baseline="-25000" dirty="0" err="1"/>
              <a:t>o</a:t>
            </a:r>
            <a:r>
              <a:rPr lang="en-AU" dirty="0"/>
              <a:t> for the circuit on the left.</a:t>
            </a:r>
          </a:p>
          <a:p>
            <a:pPr marL="342900" indent="-342900">
              <a:buAutoNum type="alphaLcParenR"/>
            </a:pPr>
            <a:r>
              <a:rPr lang="en-AU" dirty="0"/>
              <a:t>How much current is the op-amp sourcing or sinking through its output?</a:t>
            </a:r>
          </a:p>
          <a:p>
            <a:r>
              <a:rPr lang="en-AU" dirty="0"/>
              <a:t>Answers: a</a:t>
            </a:r>
            <a:r>
              <a:rPr lang="en-AU"/>
              <a:t>) -30 </a:t>
            </a:r>
            <a:r>
              <a:rPr lang="en-AU" dirty="0"/>
              <a:t>V</a:t>
            </a:r>
            <a:r>
              <a:rPr lang="en-AU"/>
              <a:t>, 3.5 </a:t>
            </a:r>
            <a:r>
              <a:rPr lang="en-AU" dirty="0"/>
              <a:t>mA</a:t>
            </a:r>
          </a:p>
          <a:p>
            <a:r>
              <a:rPr lang="en-AU" dirty="0"/>
              <a:t>		b) 5 mA sinking. </a:t>
            </a:r>
            <a:r>
              <a:rPr lang="en-AU" i="1" dirty="0"/>
              <a:t>This is beyond the specification of a typical real </a:t>
            </a:r>
            <a:r>
              <a:rPr lang="en-AU" i="1" dirty="0" err="1"/>
              <a:t>opamp</a:t>
            </a:r>
            <a:r>
              <a:rPr lang="en-AU" i="1" dirty="0"/>
              <a:t>.</a:t>
            </a:r>
            <a:endParaRPr lang="en-US" i="1" dirty="0"/>
          </a:p>
        </p:txBody>
      </p:sp>
    </p:spTree>
    <p:extLst>
      <p:ext uri="{BB962C8B-B14F-4D97-AF65-F5344CB8AC3E}">
        <p14:creationId xmlns:p14="http://schemas.microsoft.com/office/powerpoint/2010/main" val="3912472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B4F7D6-598E-49F5-8C6C-76FB9E964838}"/>
              </a:ext>
            </a:extLst>
          </p:cNvPr>
          <p:cNvPicPr>
            <a:picLocks noChangeAspect="1"/>
          </p:cNvPicPr>
          <p:nvPr/>
        </p:nvPicPr>
        <p:blipFill rotWithShape="1">
          <a:blip r:embed="rId3"/>
          <a:srcRect t="11919" r="47031"/>
          <a:stretch/>
        </p:blipFill>
        <p:spPr>
          <a:xfrm>
            <a:off x="0" y="0"/>
            <a:ext cx="4843463" cy="3589883"/>
          </a:xfrm>
          <a:prstGeom prst="rect">
            <a:avLst/>
          </a:prstGeom>
        </p:spPr>
      </p:pic>
      <p:pic>
        <p:nvPicPr>
          <p:cNvPr id="4" name="Picture 3">
            <a:extLst>
              <a:ext uri="{FF2B5EF4-FFF2-40B4-BE49-F238E27FC236}">
                <a16:creationId xmlns:a16="http://schemas.microsoft.com/office/drawing/2014/main" id="{D57EC3DE-980F-48EE-B067-D1897168FC4B}"/>
              </a:ext>
            </a:extLst>
          </p:cNvPr>
          <p:cNvPicPr>
            <a:picLocks noChangeAspect="1"/>
          </p:cNvPicPr>
          <p:nvPr/>
        </p:nvPicPr>
        <p:blipFill rotWithShape="1">
          <a:blip r:embed="rId3"/>
          <a:srcRect l="56875" t="11958" b="30850"/>
          <a:stretch/>
        </p:blipFill>
        <p:spPr>
          <a:xfrm>
            <a:off x="2871787" y="3150423"/>
            <a:ext cx="6538089" cy="3864740"/>
          </a:xfrm>
          <a:prstGeom prst="rect">
            <a:avLst/>
          </a:prstGeom>
        </p:spPr>
      </p:pic>
    </p:spTree>
    <p:extLst>
      <p:ext uri="{BB962C8B-B14F-4D97-AF65-F5344CB8AC3E}">
        <p14:creationId xmlns:p14="http://schemas.microsoft.com/office/powerpoint/2010/main" val="1389631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measure forces we need to understand </a:t>
            </a:r>
            <a:r>
              <a:rPr lang="en-US" u="sng" dirty="0"/>
              <a:t>Stress and Strain</a:t>
            </a:r>
          </a:p>
        </p:txBody>
      </p:sp>
      <p:sp>
        <p:nvSpPr>
          <p:cNvPr id="3" name="Content Placeholder 2"/>
          <p:cNvSpPr>
            <a:spLocks noGrp="1"/>
          </p:cNvSpPr>
          <p:nvPr>
            <p:ph idx="1"/>
          </p:nvPr>
        </p:nvSpPr>
        <p:spPr/>
        <p:txBody>
          <a:bodyPr>
            <a:normAutofit/>
          </a:bodyPr>
          <a:lstStyle/>
          <a:p>
            <a:pPr marL="0" indent="0">
              <a:buNone/>
            </a:pPr>
            <a:r>
              <a:rPr lang="en-US" sz="2400" b="1" dirty="0"/>
              <a:t>Stress (</a:t>
            </a:r>
            <a:r>
              <a:rPr lang="en-US" sz="2400" b="1" dirty="0">
                <a:latin typeface="Symbol" charset="2"/>
                <a:cs typeface="Symbol" charset="2"/>
              </a:rPr>
              <a:t>s</a:t>
            </a:r>
            <a:r>
              <a:rPr lang="en-US" sz="2400" b="1" dirty="0"/>
              <a:t>)</a:t>
            </a:r>
            <a:r>
              <a:rPr lang="en-US" sz="2400" dirty="0"/>
              <a:t>: The instantaneous load applied to a specimen divided by its cross sectional area before any deformation. SI unit (</a:t>
            </a:r>
            <a:r>
              <a:rPr lang="en-US" sz="2400" dirty="0" err="1"/>
              <a:t>MPa</a:t>
            </a:r>
            <a:r>
              <a:rPr lang="en-US" sz="2400" dirty="0"/>
              <a:t>)</a:t>
            </a:r>
          </a:p>
          <a:p>
            <a:pPr marL="571500" lvl="1" indent="-571500" algn="ctr">
              <a:buFont typeface="Symbol" charset="0"/>
              <a:buChar char="s"/>
            </a:pPr>
            <a:r>
              <a:rPr lang="en-US" sz="3200" i="1" dirty="0"/>
              <a:t>= F/A </a:t>
            </a:r>
            <a:r>
              <a:rPr lang="en-US" sz="3200" dirty="0"/>
              <a:t>(</a:t>
            </a:r>
            <a:r>
              <a:rPr lang="en-US" sz="3200" dirty="0" err="1"/>
              <a:t>MPa</a:t>
            </a:r>
            <a:r>
              <a:rPr lang="en-US" sz="3200" dirty="0"/>
              <a:t>)</a:t>
            </a:r>
          </a:p>
          <a:p>
            <a:pPr marL="0" indent="0">
              <a:buNone/>
            </a:pPr>
            <a:r>
              <a:rPr lang="en-US" sz="2400" b="1" dirty="0"/>
              <a:t>Strain (</a:t>
            </a:r>
            <a:r>
              <a:rPr lang="en-US" sz="2400" b="1" dirty="0">
                <a:latin typeface="Symbol" charset="2"/>
                <a:cs typeface="Symbol" charset="2"/>
              </a:rPr>
              <a:t>e</a:t>
            </a:r>
            <a:r>
              <a:rPr lang="en-US" sz="2400" b="1" dirty="0"/>
              <a:t>)</a:t>
            </a:r>
            <a:r>
              <a:rPr lang="en-US" sz="2400" dirty="0"/>
              <a:t>: The change in gauge length of a specimen (in the direction of applied stress divided by its original gauge length.</a:t>
            </a:r>
          </a:p>
          <a:p>
            <a:pPr marL="0" indent="0" algn="ctr">
              <a:buNone/>
            </a:pPr>
            <a:r>
              <a:rPr lang="en-US" sz="3200" i="1" dirty="0">
                <a:latin typeface="Symbol" charset="2"/>
                <a:cs typeface="Symbol" charset="2"/>
              </a:rPr>
              <a:t>e</a:t>
            </a:r>
            <a:r>
              <a:rPr lang="en-US" sz="3200" i="1" dirty="0"/>
              <a:t>=</a:t>
            </a:r>
            <a:r>
              <a:rPr lang="en-US" sz="3200" i="1" dirty="0">
                <a:latin typeface="Symbol" charset="2"/>
                <a:cs typeface="Symbol" charset="2"/>
              </a:rPr>
              <a:t>D</a:t>
            </a:r>
            <a:r>
              <a:rPr lang="en-US" sz="3200" i="1" dirty="0"/>
              <a:t>L/L</a:t>
            </a:r>
            <a:r>
              <a:rPr lang="en-US" sz="3200" i="1" baseline="-25000" dirty="0"/>
              <a:t>o</a:t>
            </a:r>
          </a:p>
          <a:p>
            <a:pPr>
              <a:buFont typeface="Symbol" charset="0"/>
              <a:buChar char="s"/>
            </a:pPr>
            <a:endParaRPr lang="en-US" dirty="0"/>
          </a:p>
        </p:txBody>
      </p:sp>
    </p:spTree>
    <p:extLst>
      <p:ext uri="{BB962C8B-B14F-4D97-AF65-F5344CB8AC3E}">
        <p14:creationId xmlns:p14="http://schemas.microsoft.com/office/powerpoint/2010/main" val="288858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pdf"/>
          <p:cNvPicPr>
            <a:picLocks noChangeAspect="1"/>
          </p:cNvPicPr>
          <p:nvPr/>
        </p:nvPicPr>
        <p:blipFill rotWithShape="1">
          <a:blip r:embed="rId3">
            <a:extLst>
              <a:ext uri="{28A0092B-C50C-407E-A947-70E740481C1C}">
                <a14:useLocalDpi xmlns:a14="http://schemas.microsoft.com/office/drawing/2010/main" val="0"/>
              </a:ext>
            </a:extLst>
          </a:blip>
          <a:srcRect r="4337"/>
          <a:stretch/>
        </p:blipFill>
        <p:spPr>
          <a:xfrm>
            <a:off x="50699" y="0"/>
            <a:ext cx="5694568" cy="6152298"/>
          </a:xfrm>
          <a:prstGeom prst="rect">
            <a:avLst/>
          </a:prstGeom>
        </p:spPr>
      </p:pic>
      <p:sp>
        <p:nvSpPr>
          <p:cNvPr id="2" name="Title 1"/>
          <p:cNvSpPr>
            <a:spLocks noGrp="1"/>
          </p:cNvSpPr>
          <p:nvPr>
            <p:ph type="title"/>
          </p:nvPr>
        </p:nvSpPr>
        <p:spPr>
          <a:xfrm>
            <a:off x="3398733" y="-352333"/>
            <a:ext cx="2346534" cy="1143000"/>
          </a:xfrm>
        </p:spPr>
        <p:txBody>
          <a:bodyPr>
            <a:normAutofit/>
          </a:bodyPr>
          <a:lstStyle/>
          <a:p>
            <a:r>
              <a:rPr lang="en-US" sz="2800" dirty="0"/>
              <a:t>Compression</a:t>
            </a:r>
          </a:p>
        </p:txBody>
      </p:sp>
      <p:sp>
        <p:nvSpPr>
          <p:cNvPr id="6" name="Title 1"/>
          <p:cNvSpPr txBox="1">
            <a:spLocks/>
          </p:cNvSpPr>
          <p:nvPr/>
        </p:nvSpPr>
        <p:spPr>
          <a:xfrm>
            <a:off x="50699" y="2877916"/>
            <a:ext cx="2346534" cy="836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Tension</a:t>
            </a:r>
          </a:p>
        </p:txBody>
      </p:sp>
      <p:sp>
        <p:nvSpPr>
          <p:cNvPr id="7" name="Title 1"/>
          <p:cNvSpPr txBox="1">
            <a:spLocks/>
          </p:cNvSpPr>
          <p:nvPr/>
        </p:nvSpPr>
        <p:spPr>
          <a:xfrm>
            <a:off x="2421592" y="5580798"/>
            <a:ext cx="271818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Torsion</a:t>
            </a:r>
          </a:p>
        </p:txBody>
      </p:sp>
      <p:sp>
        <p:nvSpPr>
          <p:cNvPr id="8" name="Title 1"/>
          <p:cNvSpPr txBox="1">
            <a:spLocks/>
          </p:cNvSpPr>
          <p:nvPr/>
        </p:nvSpPr>
        <p:spPr>
          <a:xfrm>
            <a:off x="-964044" y="5656630"/>
            <a:ext cx="372998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Shear</a:t>
            </a:r>
          </a:p>
        </p:txBody>
      </p:sp>
      <p:sp>
        <p:nvSpPr>
          <p:cNvPr id="3" name="Rectangle 2">
            <a:extLst>
              <a:ext uri="{FF2B5EF4-FFF2-40B4-BE49-F238E27FC236}">
                <a16:creationId xmlns:a16="http://schemas.microsoft.com/office/drawing/2014/main" id="{A32A5DA0-ABE6-4268-8528-82DF184240C7}"/>
              </a:ext>
            </a:extLst>
          </p:cNvPr>
          <p:cNvSpPr/>
          <p:nvPr/>
        </p:nvSpPr>
        <p:spPr>
          <a:xfrm>
            <a:off x="5745267" y="144336"/>
            <a:ext cx="3398733" cy="3970318"/>
          </a:xfrm>
          <a:prstGeom prst="rect">
            <a:avLst/>
          </a:prstGeom>
        </p:spPr>
        <p:txBody>
          <a:bodyPr wrap="square">
            <a:spAutoFit/>
          </a:bodyPr>
          <a:lstStyle/>
          <a:p>
            <a:r>
              <a:rPr lang="en-US" dirty="0"/>
              <a:t>In this unit, you only need to consider tension and compression.</a:t>
            </a:r>
          </a:p>
          <a:p>
            <a:endParaRPr lang="en-US" dirty="0"/>
          </a:p>
          <a:p>
            <a:r>
              <a:rPr lang="en-US" dirty="0"/>
              <a:t>Notice that a material typically become more narrow under tension and wider under compression.</a:t>
            </a:r>
          </a:p>
          <a:p>
            <a:endParaRPr lang="en-US" dirty="0"/>
          </a:p>
          <a:p>
            <a:r>
              <a:rPr lang="en-US" dirty="0"/>
              <a:t>This secondary change in shape is defined using the Poisson ration: </a:t>
            </a:r>
            <a:r>
              <a:rPr lang="el-GR" dirty="0"/>
              <a:t>ν</a:t>
            </a:r>
            <a:r>
              <a:rPr lang="en-US" dirty="0"/>
              <a:t>, pronounced “new”</a:t>
            </a:r>
          </a:p>
          <a:p>
            <a:endParaRPr lang="en-US" dirty="0"/>
          </a:p>
          <a:p>
            <a:r>
              <a:rPr lang="en-US" dirty="0"/>
              <a:t>More on this in 2 slides</a:t>
            </a:r>
          </a:p>
        </p:txBody>
      </p:sp>
    </p:spTree>
    <p:extLst>
      <p:ext uri="{BB962C8B-B14F-4D97-AF65-F5344CB8AC3E}">
        <p14:creationId xmlns:p14="http://schemas.microsoft.com/office/powerpoint/2010/main" val="3908734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Stress-Strain Behavior</a:t>
            </a:r>
          </a:p>
        </p:txBody>
      </p:sp>
      <p:sp>
        <p:nvSpPr>
          <p:cNvPr id="3" name="Content Placeholder 2"/>
          <p:cNvSpPr>
            <a:spLocks noGrp="1"/>
          </p:cNvSpPr>
          <p:nvPr>
            <p:ph idx="1"/>
          </p:nvPr>
        </p:nvSpPr>
        <p:spPr>
          <a:xfrm>
            <a:off x="457201" y="1417638"/>
            <a:ext cx="7572374" cy="3931303"/>
          </a:xfrm>
        </p:spPr>
        <p:txBody>
          <a:bodyPr>
            <a:normAutofit/>
          </a:bodyPr>
          <a:lstStyle/>
          <a:p>
            <a:r>
              <a:rPr lang="en-US" sz="2400" dirty="0"/>
              <a:t>Metals under tension initially have a linear relationship between stress and strain.</a:t>
            </a:r>
          </a:p>
          <a:p>
            <a:r>
              <a:rPr lang="en-US" sz="2400" dirty="0"/>
              <a:t>The slope is the </a:t>
            </a:r>
            <a:r>
              <a:rPr lang="en-US" sz="2400" b="1" dirty="0"/>
              <a:t>modulus of elasticity </a:t>
            </a:r>
            <a:r>
              <a:rPr lang="en-US" sz="2400" dirty="0"/>
              <a:t>or Young’s Modulus, </a:t>
            </a:r>
          </a:p>
          <a:p>
            <a:r>
              <a:rPr lang="en-US" i="1" dirty="0"/>
              <a:t>E</a:t>
            </a:r>
            <a:r>
              <a:rPr lang="en-US" dirty="0"/>
              <a:t> (</a:t>
            </a:r>
            <a:r>
              <a:rPr lang="en-US" dirty="0" err="1"/>
              <a:t>Gpa</a:t>
            </a:r>
            <a:r>
              <a:rPr lang="en-US" dirty="0"/>
              <a:t>)= stress/strain</a:t>
            </a:r>
          </a:p>
          <a:p>
            <a:pPr marL="0" indent="0">
              <a:buNone/>
            </a:pPr>
            <a:endParaRPr lang="en-US" sz="2400" dirty="0"/>
          </a:p>
          <a:p>
            <a:endParaRPr lang="en-US" sz="2400" dirty="0"/>
          </a:p>
          <a:p>
            <a:endParaRPr lang="en-US" sz="2400" dirty="0"/>
          </a:p>
        </p:txBody>
      </p:sp>
      <p:pic>
        <p:nvPicPr>
          <p:cNvPr id="5" name="Picture 4" descr="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111" y="3600824"/>
            <a:ext cx="7107889" cy="3208155"/>
          </a:xfrm>
          <a:prstGeom prst="rect">
            <a:avLst/>
          </a:prstGeom>
        </p:spPr>
      </p:pic>
    </p:spTree>
    <p:extLst>
      <p:ext uri="{BB962C8B-B14F-4D97-AF65-F5344CB8AC3E}">
        <p14:creationId xmlns:p14="http://schemas.microsoft.com/office/powerpoint/2010/main" val="557680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4621" y="3016850"/>
            <a:ext cx="5859380" cy="3841149"/>
          </a:xfrm>
          <a:prstGeom prst="rect">
            <a:avLst/>
          </a:prstGeom>
        </p:spPr>
      </p:pic>
      <p:sp>
        <p:nvSpPr>
          <p:cNvPr id="2" name="Title 1"/>
          <p:cNvSpPr>
            <a:spLocks noGrp="1"/>
          </p:cNvSpPr>
          <p:nvPr>
            <p:ph type="title"/>
          </p:nvPr>
        </p:nvSpPr>
        <p:spPr/>
        <p:txBody>
          <a:bodyPr/>
          <a:lstStyle/>
          <a:p>
            <a:r>
              <a:rPr lang="en-US" dirty="0"/>
              <a:t>Poisson’s Ratio</a:t>
            </a:r>
          </a:p>
        </p:txBody>
      </p:sp>
      <p:sp>
        <p:nvSpPr>
          <p:cNvPr id="3" name="Content Placeholder 2"/>
          <p:cNvSpPr>
            <a:spLocks noGrp="1"/>
          </p:cNvSpPr>
          <p:nvPr>
            <p:ph idx="1"/>
          </p:nvPr>
        </p:nvSpPr>
        <p:spPr>
          <a:xfrm>
            <a:off x="457200" y="1417638"/>
            <a:ext cx="8229600" cy="4708525"/>
          </a:xfrm>
        </p:spPr>
        <p:txBody>
          <a:bodyPr>
            <a:normAutofit/>
          </a:bodyPr>
          <a:lstStyle/>
          <a:p>
            <a:r>
              <a:rPr lang="en-US" sz="2000" dirty="0"/>
              <a:t>Under Tensile stress, a material may contract in the perpendicular direction. The ratio of length change in lateral to axial directions or ratio of lateral to axial strain is </a:t>
            </a:r>
            <a:r>
              <a:rPr lang="en-US" sz="2000" b="1" dirty="0"/>
              <a:t>Poisson’s Ratio.</a:t>
            </a:r>
          </a:p>
          <a:p>
            <a:pPr marL="0" indent="0">
              <a:buNone/>
            </a:pPr>
            <a:r>
              <a:rPr lang="en-US" sz="2000" b="1" i="1" dirty="0">
                <a:latin typeface="Symbol" charset="2"/>
                <a:cs typeface="Symbol" charset="2"/>
              </a:rPr>
              <a:t>	n</a:t>
            </a:r>
            <a:r>
              <a:rPr lang="en-US" sz="2000" b="1" i="1" dirty="0"/>
              <a:t>=-</a:t>
            </a:r>
            <a:r>
              <a:rPr lang="en-US" sz="2000" b="1" i="1" dirty="0" err="1">
                <a:latin typeface="Symbol" charset="2"/>
                <a:cs typeface="Symbol" charset="2"/>
              </a:rPr>
              <a:t>e</a:t>
            </a:r>
            <a:r>
              <a:rPr lang="en-US" sz="2000" b="1" i="1" baseline="-25000" dirty="0" err="1">
                <a:cs typeface="Symbol" charset="2"/>
              </a:rPr>
              <a:t>lateral</a:t>
            </a:r>
            <a:r>
              <a:rPr lang="en-US" sz="2000" b="1" i="1" dirty="0"/>
              <a:t>/</a:t>
            </a:r>
            <a:r>
              <a:rPr lang="en-US" sz="2000" b="1" i="1" dirty="0" err="1">
                <a:latin typeface="Symbol" charset="2"/>
                <a:cs typeface="Symbol" charset="2"/>
              </a:rPr>
              <a:t>e</a:t>
            </a:r>
            <a:r>
              <a:rPr lang="en-US" sz="2000" b="1" i="1" baseline="-25000" dirty="0" err="1">
                <a:cs typeface="Symbol" charset="2"/>
              </a:rPr>
              <a:t>axial</a:t>
            </a:r>
            <a:endParaRPr lang="en-US" sz="2000" b="1" i="1" baseline="-25000" dirty="0"/>
          </a:p>
          <a:p>
            <a:pPr marL="457200" lvl="1" indent="-192088">
              <a:buNone/>
            </a:pPr>
            <a:r>
              <a:rPr lang="en-US" sz="1800" dirty="0"/>
              <a:t>Where </a:t>
            </a:r>
            <a:r>
              <a:rPr lang="en-US" sz="1800" b="1" i="1" dirty="0" err="1">
                <a:latin typeface="Symbol" charset="2"/>
                <a:cs typeface="Symbol" charset="2"/>
              </a:rPr>
              <a:t>e</a:t>
            </a:r>
            <a:r>
              <a:rPr lang="en-US" sz="1800" b="1" i="1" baseline="-25000" dirty="0" err="1">
                <a:cs typeface="Symbol" charset="2"/>
              </a:rPr>
              <a:t>lateral</a:t>
            </a:r>
            <a:r>
              <a:rPr lang="en-US" sz="1800" b="1" i="1" baseline="-25000" dirty="0">
                <a:cs typeface="Symbol" charset="2"/>
              </a:rPr>
              <a:t> </a:t>
            </a:r>
            <a:r>
              <a:rPr lang="en-US" sz="1800" dirty="0">
                <a:cs typeface="Symbol" charset="2"/>
              </a:rPr>
              <a:t>is the change in width divided by width.</a:t>
            </a:r>
            <a:endParaRPr lang="en-US" sz="1800" dirty="0"/>
          </a:p>
          <a:p>
            <a:pPr marL="0" indent="0">
              <a:buNone/>
            </a:pPr>
            <a:r>
              <a:rPr lang="en-US" sz="2000" dirty="0"/>
              <a:t>Negative sign so</a:t>
            </a:r>
          </a:p>
          <a:p>
            <a:pPr marL="0" indent="0">
              <a:buNone/>
            </a:pPr>
            <a:r>
              <a:rPr lang="en-US" sz="2000" dirty="0"/>
              <a:t> that </a:t>
            </a:r>
            <a:r>
              <a:rPr lang="en-US" sz="2000" b="1" i="1" dirty="0">
                <a:latin typeface="Symbol" charset="2"/>
                <a:cs typeface="Symbol" charset="2"/>
              </a:rPr>
              <a:t>n</a:t>
            </a:r>
            <a:r>
              <a:rPr lang="en-US" sz="2000" dirty="0"/>
              <a:t>  is positive.</a:t>
            </a:r>
          </a:p>
        </p:txBody>
      </p:sp>
    </p:spTree>
    <p:extLst>
      <p:ext uri="{BB962C8B-B14F-4D97-AF65-F5344CB8AC3E}">
        <p14:creationId xmlns:p14="http://schemas.microsoft.com/office/powerpoint/2010/main" val="3004379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normAutofit/>
          </a:bodyPr>
          <a:lstStyle/>
          <a:p>
            <a:r>
              <a:rPr lang="en-US" sz="2000" dirty="0"/>
              <a:t>A cylindrical, 300 mm titanium rod is pulled with a stress of 200 MPa. Assuming elastic deformation, what is the elongation and percent reduction in diameter?</a:t>
            </a:r>
          </a:p>
          <a:p>
            <a:r>
              <a:rPr lang="en-US" sz="2000" dirty="0"/>
              <a:t>Try this yourself. The solution is in the slide notes</a:t>
            </a:r>
          </a:p>
          <a:p>
            <a:pPr marL="0" indent="0">
              <a:buNone/>
            </a:pPr>
            <a:endParaRPr lang="en-US" sz="2000" dirty="0"/>
          </a:p>
        </p:txBody>
      </p:sp>
    </p:spTree>
    <p:extLst>
      <p:ext uri="{BB962C8B-B14F-4D97-AF65-F5344CB8AC3E}">
        <p14:creationId xmlns:p14="http://schemas.microsoft.com/office/powerpoint/2010/main" val="722753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946"/>
            <a:ext cx="8229600" cy="1143000"/>
          </a:xfrm>
        </p:spPr>
        <p:txBody>
          <a:bodyPr>
            <a:normAutofit/>
          </a:bodyPr>
          <a:lstStyle/>
          <a:p>
            <a:r>
              <a:rPr lang="en-US" sz="3600" dirty="0"/>
              <a:t>Elastic vs. Plastic Deformation</a:t>
            </a:r>
          </a:p>
        </p:txBody>
      </p:sp>
      <p:sp>
        <p:nvSpPr>
          <p:cNvPr id="3" name="Content Placeholder 2"/>
          <p:cNvSpPr>
            <a:spLocks noGrp="1"/>
          </p:cNvSpPr>
          <p:nvPr>
            <p:ph idx="1"/>
          </p:nvPr>
        </p:nvSpPr>
        <p:spPr>
          <a:xfrm>
            <a:off x="457200" y="821766"/>
            <a:ext cx="8507506" cy="5304398"/>
          </a:xfrm>
        </p:spPr>
        <p:txBody>
          <a:bodyPr>
            <a:noAutofit/>
          </a:bodyPr>
          <a:lstStyle/>
          <a:p>
            <a:r>
              <a:rPr lang="en-US" sz="1800" dirty="0"/>
              <a:t>So far we have assumed elastic deformation. For metals it persists to strains of about 0.005 (0.5%)</a:t>
            </a:r>
          </a:p>
          <a:p>
            <a:r>
              <a:rPr lang="en-US" sz="1800" dirty="0"/>
              <a:t>Plastic deformation represents atomic bond breaking and re-forming. Metals typically get weaker (lower slope), some polymers get stronger (cable ties)</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Yield strength is variously defined but usually represents the onset of plastic deformation. </a:t>
            </a:r>
          </a:p>
          <a:p>
            <a:r>
              <a:rPr lang="en-US" sz="1800" dirty="0"/>
              <a:t>Designs should limit stress to elastic region (below yield strength)</a:t>
            </a:r>
          </a:p>
        </p:txBody>
      </p:sp>
      <p:pic>
        <p:nvPicPr>
          <p:cNvPr id="4" name="Picture 3" descr="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490" y="2121646"/>
            <a:ext cx="5907651" cy="3513045"/>
          </a:xfrm>
          <a:prstGeom prst="rect">
            <a:avLst/>
          </a:prstGeom>
        </p:spPr>
      </p:pic>
    </p:spTree>
    <p:extLst>
      <p:ext uri="{BB962C8B-B14F-4D97-AF65-F5344CB8AC3E}">
        <p14:creationId xmlns:p14="http://schemas.microsoft.com/office/powerpoint/2010/main" val="25642580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DB4F8C6CE1E5540A34EB30830A07F88" ma:contentTypeVersion="14" ma:contentTypeDescription="Create a new document." ma:contentTypeScope="" ma:versionID="3c20a9787ea8d281cbb69270b5b2832b">
  <xsd:schema xmlns:xsd="http://www.w3.org/2001/XMLSchema" xmlns:xs="http://www.w3.org/2001/XMLSchema" xmlns:p="http://schemas.microsoft.com/office/2006/metadata/properties" xmlns:ns3="891e53e6-e84f-4077-bf28-096608801a4e" xmlns:ns4="abcf3dc2-7aee-4a2f-ab20-26a1f53858f7" targetNamespace="http://schemas.microsoft.com/office/2006/metadata/properties" ma:root="true" ma:fieldsID="9f004be9b9d9350c1e6e3b3ce09bdb26" ns3:_="" ns4:_="">
    <xsd:import namespace="891e53e6-e84f-4077-bf28-096608801a4e"/>
    <xsd:import namespace="abcf3dc2-7aee-4a2f-ab20-26a1f53858f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ServiceLocation"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1e53e6-e84f-4077-bf28-096608801a4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bcf3dc2-7aee-4a2f-ab20-26a1f53858f7"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6B8176E-3B48-43C7-8733-B025325C5043}">
  <ds:schemaRefs>
    <ds:schemaRef ds:uri="http://schemas.microsoft.com/sharepoint/v3/contenttype/forms"/>
  </ds:schemaRefs>
</ds:datastoreItem>
</file>

<file path=customXml/itemProps2.xml><?xml version="1.0" encoding="utf-8"?>
<ds:datastoreItem xmlns:ds="http://schemas.openxmlformats.org/officeDocument/2006/customXml" ds:itemID="{3D328FE4-AC7C-4E5B-AF5A-A213F09C5578}">
  <ds:schemaRefs>
    <ds:schemaRef ds:uri="abcf3dc2-7aee-4a2f-ab20-26a1f53858f7"/>
    <ds:schemaRef ds:uri="http://schemas.microsoft.com/office/2006/documentManagement/types"/>
    <ds:schemaRef ds:uri="891e53e6-e84f-4077-bf28-096608801a4e"/>
    <ds:schemaRef ds:uri="http://www.w3.org/XML/1998/namespace"/>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10FDA9C9-22AA-4CFF-9810-96A9169A86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1e53e6-e84f-4077-bf28-096608801a4e"/>
    <ds:schemaRef ds:uri="abcf3dc2-7aee-4a2f-ab20-26a1f53858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3760</TotalTime>
  <Words>2103</Words>
  <Application>Microsoft Office PowerPoint</Application>
  <PresentationFormat>On-screen Show (4:3)</PresentationFormat>
  <Paragraphs>197</Paragraphs>
  <Slides>27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Cambria Math</vt:lpstr>
      <vt:lpstr>Symbol</vt:lpstr>
      <vt:lpstr>Times</vt:lpstr>
      <vt:lpstr>Office Theme</vt:lpstr>
      <vt:lpstr>ELEC260 Week 4: Strain Gauges and Op-Amps</vt:lpstr>
      <vt:lpstr>Unit Learning Outcomes</vt:lpstr>
      <vt:lpstr>PowerPoint Presentation</vt:lpstr>
      <vt:lpstr>To measure forces we need to understand Stress and Strain</vt:lpstr>
      <vt:lpstr>Compression</vt:lpstr>
      <vt:lpstr>Stress-Strain Behavior</vt:lpstr>
      <vt:lpstr>Poisson’s Ratio</vt:lpstr>
      <vt:lpstr>Example</vt:lpstr>
      <vt:lpstr>Elastic vs. Plastic Deformation</vt:lpstr>
      <vt:lpstr>Tensile strength (TS) is the ultimate stress that a material can sustain. May be much above the yield stress. </vt:lpstr>
      <vt:lpstr>Strain gauges</vt:lpstr>
      <vt:lpstr>Strain Gauge Resistance Example 9.1</vt:lpstr>
      <vt:lpstr>Strain Gauge Circuits</vt:lpstr>
      <vt:lpstr>PowerPoint Presentation</vt:lpstr>
      <vt:lpstr>Load Cell</vt:lpstr>
      <vt:lpstr>Load Cells use one or more Strain gauges</vt:lpstr>
      <vt:lpstr>Operational Amplifier: Op Amp</vt:lpstr>
      <vt:lpstr>Operational Amplifier</vt:lpstr>
      <vt:lpstr>PowerPoint Presentation</vt:lpstr>
      <vt:lpstr>Inverting Amp</vt:lpstr>
      <vt:lpstr>PowerPoint Presentation</vt:lpstr>
      <vt:lpstr>Example 1</vt:lpstr>
      <vt:lpstr>Summer Amp</vt:lpstr>
      <vt:lpstr>Instrumentation Amplifier  will use INA125P in lab</vt:lpstr>
      <vt:lpstr>Example: For a full-bridge load cell, supplied with 10V,  a) what voltage would be observed if 70 micro strains were experience by each branch? Each strain gauge has a gauge factor of 2 and a nominal resistance of 120 . b) what instrumentation amplifier gain should you choose if used with an Arduino? </vt:lpstr>
      <vt:lpstr>Example 9.16 from text: A steel bar with modulus of elasticity 200 GPa and a diameter of 10 mm is loaded in tension with an axial load of 50 kN.  A) What is the stress in the bar? B) If a strain gage of gage factor 2.115 and a resistance of 120 Ω is mounted on the bar in the axial direction, what is the change in resistance of the gage from the unloaded state to the strained state? C) The strain gage is placed in one branch of a Wheatstone bridge (R1), with the other three legs having the same base resistance but not strained. If the bridge is supplied with 5V and the output voltage is amplified by 800, what is measured output voltage in the strained state?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ELEC260 Week 4: Strain Gauges and Op-Amps</dc:title>
  <dc:creator>David Inglis</dc:creator>
  <cp:lastModifiedBy>Tyler Johnson</cp:lastModifiedBy>
  <cp:revision>30</cp:revision>
  <dcterms:created xsi:type="dcterms:W3CDTF">2017-07-31T02:13:55Z</dcterms:created>
  <dcterms:modified xsi:type="dcterms:W3CDTF">2022-10-22T12:30:55Z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0x0101007DB4F8C6CE1E5540A34EB30830A07F88</vt:lpwstr>
  </property>
</Properties>
</file>